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x="18288000" cy="10287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 b="def" i="def"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0" name="Shape 11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o do título"/>
          <p:cNvSpPr txBox="1"/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pPr/>
            <a:r>
              <a:t>Texto do título</a:t>
            </a:r>
          </a:p>
        </p:txBody>
      </p:sp>
      <p:sp>
        <p:nvSpPr>
          <p:cNvPr id="12" name="Nível um…"/>
          <p:cNvSpPr txBox="1"/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/>
            <a:r>
              <a:t>Nível um</a:t>
            </a:r>
          </a:p>
          <a:p>
            <a:pPr lvl="1"/>
            <a:r>
              <a:t>Nível dois</a:t>
            </a:r>
          </a:p>
          <a:p>
            <a:pPr lvl="2"/>
            <a:r>
              <a:t>Nível três</a:t>
            </a:r>
          </a:p>
          <a:p>
            <a:pPr lvl="3"/>
            <a:r>
              <a:t>Nível quatro</a:t>
            </a:r>
          </a:p>
          <a:p>
            <a:pPr lvl="4"/>
            <a:r>
              <a:t>Nível cinco</a:t>
            </a:r>
          </a:p>
        </p:txBody>
      </p:sp>
      <p:sp>
        <p:nvSpPr>
          <p:cNvPr id="13" name="Número do diapositivo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o do título"/>
          <p:cNvSpPr txBox="1"/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/>
            <a:r>
              <a:t>Texto do título</a:t>
            </a:r>
          </a:p>
        </p:txBody>
      </p:sp>
      <p:sp>
        <p:nvSpPr>
          <p:cNvPr id="21" name="Nível um…"/>
          <p:cNvSpPr txBox="1"/>
          <p:nvPr>
            <p:ph type="body" sz="quarter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/>
            <a:r>
              <a:t>Nível um</a:t>
            </a:r>
          </a:p>
          <a:p>
            <a:pPr lvl="1"/>
            <a:r>
              <a:t>Nível dois</a:t>
            </a:r>
          </a:p>
          <a:p>
            <a:pPr lvl="2"/>
            <a:r>
              <a:t>Nível três</a:t>
            </a:r>
          </a:p>
          <a:p>
            <a:pPr lvl="3"/>
            <a:r>
              <a:t>Nível quatro</a:t>
            </a:r>
          </a:p>
          <a:p>
            <a:pPr lvl="4"/>
            <a:r>
              <a:t>Nível cinco</a:t>
            </a:r>
          </a:p>
        </p:txBody>
      </p:sp>
      <p:sp>
        <p:nvSpPr>
          <p:cNvPr id="22" name="Número do diapositivo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o do título"/>
          <p:cNvSpPr txBox="1"/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b="1" cap="all" sz="4000"/>
            </a:lvl1pPr>
          </a:lstStyle>
          <a:p>
            <a:pPr/>
            <a:r>
              <a:t>Texto do título</a:t>
            </a:r>
          </a:p>
        </p:txBody>
      </p:sp>
      <p:sp>
        <p:nvSpPr>
          <p:cNvPr id="30" name="Nível um…"/>
          <p:cNvSpPr txBox="1"/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pPr/>
            <a:r>
              <a:t>Nível um</a:t>
            </a:r>
          </a:p>
          <a:p>
            <a:pPr lvl="1"/>
            <a:r>
              <a:t>Nível dois</a:t>
            </a:r>
          </a:p>
          <a:p>
            <a:pPr lvl="2"/>
            <a:r>
              <a:t>Nível três</a:t>
            </a:r>
          </a:p>
          <a:p>
            <a:pPr lvl="3"/>
            <a:r>
              <a:t>Nível quatro</a:t>
            </a:r>
          </a:p>
          <a:p>
            <a:pPr lvl="4"/>
            <a:r>
              <a:t>Nível cinco</a:t>
            </a:r>
          </a:p>
        </p:txBody>
      </p:sp>
      <p:sp>
        <p:nvSpPr>
          <p:cNvPr id="31" name="Número do diapositivo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o do título"/>
          <p:cNvSpPr txBox="1"/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/>
            <a:r>
              <a:t>Texto do título</a:t>
            </a:r>
          </a:p>
        </p:txBody>
      </p:sp>
      <p:sp>
        <p:nvSpPr>
          <p:cNvPr id="39" name="Nível um…"/>
          <p:cNvSpPr txBox="1"/>
          <p:nvPr>
            <p:ph type="body" sz="quarter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pPr/>
            <a:r>
              <a:t>Nível um</a:t>
            </a:r>
          </a:p>
          <a:p>
            <a:pPr lvl="1"/>
            <a:r>
              <a:t>Nível dois</a:t>
            </a:r>
          </a:p>
          <a:p>
            <a:pPr lvl="2"/>
            <a:r>
              <a:t>Nível três</a:t>
            </a:r>
          </a:p>
          <a:p>
            <a:pPr lvl="3"/>
            <a:r>
              <a:t>Nível quatro</a:t>
            </a:r>
          </a:p>
          <a:p>
            <a:pPr lvl="4"/>
            <a:r>
              <a:t>Nível cinco</a:t>
            </a:r>
          </a:p>
        </p:txBody>
      </p:sp>
      <p:sp>
        <p:nvSpPr>
          <p:cNvPr id="40" name="Número do diapositivo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o do título"/>
          <p:cNvSpPr txBox="1"/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/>
            <a:r>
              <a:t>Texto do título</a:t>
            </a:r>
          </a:p>
        </p:txBody>
      </p:sp>
      <p:sp>
        <p:nvSpPr>
          <p:cNvPr id="48" name="Nível um…"/>
          <p:cNvSpPr txBox="1"/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b="1" sz="2400"/>
            </a:lvl1pPr>
            <a:lvl2pPr marL="0" indent="457200">
              <a:spcBef>
                <a:spcPts val="500"/>
              </a:spcBef>
              <a:buSzTx/>
              <a:buFontTx/>
              <a:buNone/>
              <a:defRPr b="1" sz="2400"/>
            </a:lvl2pPr>
            <a:lvl3pPr marL="0" indent="914400">
              <a:spcBef>
                <a:spcPts val="500"/>
              </a:spcBef>
              <a:buSzTx/>
              <a:buFontTx/>
              <a:buNone/>
              <a:defRPr b="1" sz="2400"/>
            </a:lvl3pPr>
            <a:lvl4pPr marL="0" indent="1371600">
              <a:spcBef>
                <a:spcPts val="500"/>
              </a:spcBef>
              <a:buSzTx/>
              <a:buFontTx/>
              <a:buNone/>
              <a:defRPr b="1" sz="2400"/>
            </a:lvl4pPr>
            <a:lvl5pPr marL="0" indent="1828800">
              <a:spcBef>
                <a:spcPts val="500"/>
              </a:spcBef>
              <a:buSzTx/>
              <a:buFontTx/>
              <a:buNone/>
              <a:defRPr b="1" sz="2400"/>
            </a:lvl5pPr>
          </a:lstStyle>
          <a:p>
            <a:pPr/>
            <a:r>
              <a:t>Nível um</a:t>
            </a:r>
          </a:p>
          <a:p>
            <a:pPr lvl="1"/>
            <a:r>
              <a:t>Nível dois</a:t>
            </a:r>
          </a:p>
          <a:p>
            <a:pPr lvl="2"/>
            <a:r>
              <a:t>Nível três</a:t>
            </a:r>
          </a:p>
          <a:p>
            <a:pPr lvl="3"/>
            <a:r>
              <a:t>Nível quatro</a:t>
            </a:r>
          </a:p>
          <a:p>
            <a:pPr lvl="4"/>
            <a:r>
              <a:t>Nível cinco</a:t>
            </a:r>
          </a:p>
        </p:txBody>
      </p:sp>
      <p:sp>
        <p:nvSpPr>
          <p:cNvPr id="49" name="Text Placeholder 4"/>
          <p:cNvSpPr/>
          <p:nvPr>
            <p:ph type="body" sz="quarter" idx="13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b="1" sz="2400"/>
            </a:pPr>
          </a:p>
        </p:txBody>
      </p:sp>
      <p:sp>
        <p:nvSpPr>
          <p:cNvPr id="50" name="Número do diapositivo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o do título"/>
          <p:cNvSpPr txBox="1"/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/>
            <a:r>
              <a:t>Texto do título</a:t>
            </a:r>
          </a:p>
        </p:txBody>
      </p:sp>
      <p:sp>
        <p:nvSpPr>
          <p:cNvPr id="58" name="Número do diapositivo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Número do diapositivo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o do título"/>
          <p:cNvSpPr txBox="1"/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Texto do título</a:t>
            </a:r>
          </a:p>
        </p:txBody>
      </p:sp>
      <p:sp>
        <p:nvSpPr>
          <p:cNvPr id="73" name="Nível um…"/>
          <p:cNvSpPr txBox="1"/>
          <p:nvPr>
            <p:ph type="body" sz="quarter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/>
          <a:p>
            <a:pPr/>
            <a:r>
              <a:t>Nível um</a:t>
            </a:r>
          </a:p>
          <a:p>
            <a:pPr lvl="1"/>
            <a:r>
              <a:t>Nível dois</a:t>
            </a:r>
          </a:p>
          <a:p>
            <a:pPr lvl="2"/>
            <a:r>
              <a:t>Nível três</a:t>
            </a:r>
          </a:p>
          <a:p>
            <a:pPr lvl="3"/>
            <a:r>
              <a:t>Nível quatro</a:t>
            </a:r>
          </a:p>
          <a:p>
            <a:pPr lvl="4"/>
            <a:r>
              <a:t>Nível cinco</a:t>
            </a:r>
          </a:p>
        </p:txBody>
      </p:sp>
      <p:sp>
        <p:nvSpPr>
          <p:cNvPr id="74" name="Text Placeholder 3"/>
          <p:cNvSpPr/>
          <p:nvPr>
            <p:ph type="body" sz="quarter" idx="13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</a:p>
        </p:txBody>
      </p:sp>
      <p:sp>
        <p:nvSpPr>
          <p:cNvPr id="75" name="Número do diapositivo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o do título"/>
          <p:cNvSpPr txBox="1"/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Texto do título</a:t>
            </a:r>
          </a:p>
        </p:txBody>
      </p:sp>
      <p:sp>
        <p:nvSpPr>
          <p:cNvPr id="83" name="Picture Placeholder 2"/>
          <p:cNvSpPr/>
          <p:nvPr>
            <p:ph type="pic" sz="quarter" idx="13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4" name="Nível um…"/>
          <p:cNvSpPr txBox="1"/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pPr/>
            <a:r>
              <a:t>Nível um</a:t>
            </a:r>
          </a:p>
          <a:p>
            <a:pPr lvl="1"/>
            <a:r>
              <a:t>Nível dois</a:t>
            </a:r>
          </a:p>
          <a:p>
            <a:pPr lvl="2"/>
            <a:r>
              <a:t>Nível três</a:t>
            </a:r>
          </a:p>
          <a:p>
            <a:pPr lvl="3"/>
            <a:r>
              <a:t>Nível quatro</a:t>
            </a:r>
          </a:p>
          <a:p>
            <a:pPr lvl="4"/>
            <a:r>
              <a:t>Nível cinco</a:t>
            </a:r>
          </a:p>
        </p:txBody>
      </p:sp>
      <p:sp>
        <p:nvSpPr>
          <p:cNvPr id="85" name="Número do diapositivo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o do título"/>
          <p:cNvSpPr txBox="1"/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/>
            <a:r>
              <a:t>Texto do título</a:t>
            </a:r>
          </a:p>
        </p:txBody>
      </p:sp>
      <p:sp>
        <p:nvSpPr>
          <p:cNvPr id="93" name="Nível um…"/>
          <p:cNvSpPr txBox="1"/>
          <p:nvPr>
            <p:ph type="body" sz="quarter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/>
            <a:r>
              <a:t>Nível um</a:t>
            </a:r>
          </a:p>
          <a:p>
            <a:pPr lvl="1"/>
            <a:r>
              <a:t>Nível dois</a:t>
            </a:r>
          </a:p>
          <a:p>
            <a:pPr lvl="2"/>
            <a:r>
              <a:t>Nível três</a:t>
            </a:r>
          </a:p>
          <a:p>
            <a:pPr lvl="3"/>
            <a:r>
              <a:t>Nível quatro</a:t>
            </a:r>
          </a:p>
          <a:p>
            <a:pPr lvl="4"/>
            <a:r>
              <a:t>Nível cinco</a:t>
            </a:r>
          </a:p>
        </p:txBody>
      </p:sp>
      <p:sp>
        <p:nvSpPr>
          <p:cNvPr id="94" name="Número do diapositivo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o do título"/>
          <p:cNvSpPr txBox="1"/>
          <p:nvPr>
            <p:ph type="title"/>
          </p:nvPr>
        </p:nvSpPr>
        <p:spPr>
          <a:xfrm>
            <a:off x="6629400" y="274638"/>
            <a:ext cx="2057400" cy="5851526"/>
          </a:xfrm>
          <a:prstGeom prst="rect">
            <a:avLst/>
          </a:prstGeom>
        </p:spPr>
        <p:txBody>
          <a:bodyPr/>
          <a:lstStyle/>
          <a:p>
            <a:pPr/>
            <a:r>
              <a:t>Texto do título</a:t>
            </a:r>
          </a:p>
        </p:txBody>
      </p:sp>
      <p:sp>
        <p:nvSpPr>
          <p:cNvPr id="102" name="Nível um…"/>
          <p:cNvSpPr txBox="1"/>
          <p:nvPr>
            <p:ph type="body" sz="quarter" idx="1"/>
          </p:nvPr>
        </p:nvSpPr>
        <p:spPr>
          <a:xfrm>
            <a:off x="457200" y="274638"/>
            <a:ext cx="6019800" cy="5851526"/>
          </a:xfrm>
          <a:prstGeom prst="rect">
            <a:avLst/>
          </a:prstGeom>
        </p:spPr>
        <p:txBody>
          <a:bodyPr/>
          <a:lstStyle/>
          <a:p>
            <a:pPr/>
            <a:r>
              <a:t>Nível um</a:t>
            </a:r>
          </a:p>
          <a:p>
            <a:pPr lvl="1"/>
            <a:r>
              <a:t>Nível dois</a:t>
            </a:r>
          </a:p>
          <a:p>
            <a:pPr lvl="2"/>
            <a:r>
              <a:t>Nível três</a:t>
            </a:r>
          </a:p>
          <a:p>
            <a:pPr lvl="3"/>
            <a:r>
              <a:t>Nível quatro</a:t>
            </a:r>
          </a:p>
          <a:p>
            <a:pPr lvl="4"/>
            <a:r>
              <a:t>Nível cinco</a:t>
            </a:r>
          </a:p>
        </p:txBody>
      </p:sp>
      <p:sp>
        <p:nvSpPr>
          <p:cNvPr id="103" name="Número do diapositivo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 do título"/>
          <p:cNvSpPr txBox="1"/>
          <p:nvPr>
            <p:ph type="title"/>
          </p:nvPr>
        </p:nvSpPr>
        <p:spPr>
          <a:xfrm>
            <a:off x="914400" y="138112"/>
            <a:ext cx="16459200" cy="2262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Texto do título</a:t>
            </a:r>
          </a:p>
        </p:txBody>
      </p:sp>
      <p:sp>
        <p:nvSpPr>
          <p:cNvPr id="3" name="Nível um…"/>
          <p:cNvSpPr txBox="1"/>
          <p:nvPr>
            <p:ph type="body" idx="1"/>
          </p:nvPr>
        </p:nvSpPr>
        <p:spPr>
          <a:xfrm>
            <a:off x="914400" y="2400300"/>
            <a:ext cx="16459200" cy="7886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Nível um</a:t>
            </a:r>
          </a:p>
          <a:p>
            <a:pPr lvl="1"/>
            <a:r>
              <a:t>Nível dois</a:t>
            </a:r>
          </a:p>
          <a:p>
            <a:pPr lvl="2"/>
            <a:r>
              <a:t>Nível três</a:t>
            </a:r>
          </a:p>
          <a:p>
            <a:pPr lvl="3"/>
            <a:r>
              <a:t>Nível quatro</a:t>
            </a:r>
          </a:p>
          <a:p>
            <a:pPr lvl="4"/>
            <a:r>
              <a:t>Nível cinco</a:t>
            </a:r>
          </a:p>
        </p:txBody>
      </p:sp>
      <p:sp>
        <p:nvSpPr>
          <p:cNvPr id="4" name="Número do diapositivo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3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3" Type="http://schemas.openxmlformats.org/officeDocument/2006/relationships/image" Target="../media/image4.jpe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Relationship Id="rId3" Type="http://schemas.openxmlformats.org/officeDocument/2006/relationships/image" Target="../media/image7.jpeg"/><Relationship Id="rId4" Type="http://schemas.openxmlformats.org/officeDocument/2006/relationships/image" Target="../media/image8.jpe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eg"/><Relationship Id="rId3" Type="http://schemas.openxmlformats.org/officeDocument/2006/relationships/image" Target="../media/image10.jpe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eg"/><Relationship Id="rId3" Type="http://schemas.openxmlformats.org/officeDocument/2006/relationships/image" Target="../media/image10.jpeg"/><Relationship Id="rId4" Type="http://schemas.openxmlformats.org/officeDocument/2006/relationships/image" Target="../media/image13.png"/><Relationship Id="rId5" Type="http://schemas.openxmlformats.org/officeDocument/2006/relationships/image" Target="../media/image16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" name="Group 2"/>
          <p:cNvGrpSpPr/>
          <p:nvPr/>
        </p:nvGrpSpPr>
        <p:grpSpPr>
          <a:xfrm>
            <a:off x="-321592" y="1977149"/>
            <a:ext cx="18931184" cy="8147346"/>
            <a:chOff x="0" y="0"/>
            <a:chExt cx="18931183" cy="8147345"/>
          </a:xfrm>
        </p:grpSpPr>
        <p:sp>
          <p:nvSpPr>
            <p:cNvPr id="112" name="AutoShape 3"/>
            <p:cNvSpPr/>
            <p:nvPr/>
          </p:nvSpPr>
          <p:spPr>
            <a:xfrm>
              <a:off x="0" y="0"/>
              <a:ext cx="18931184" cy="6332703"/>
            </a:xfrm>
            <a:prstGeom prst="rect">
              <a:avLst/>
            </a:prstGeom>
            <a:solidFill>
              <a:srgbClr val="182722">
                <a:alpha val="94901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13" name="TextBox 4"/>
            <p:cNvSpPr txBox="1"/>
            <p:nvPr/>
          </p:nvSpPr>
          <p:spPr>
            <a:xfrm>
              <a:off x="1594050" y="1749751"/>
              <a:ext cx="15743084" cy="63975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>
                <a:lnSpc>
                  <a:spcPts val="12500"/>
                </a:lnSpc>
                <a:defRPr sz="12500">
                  <a:solidFill>
                    <a:srgbClr val="FFFFFF"/>
                  </a:solidFill>
                  <a:latin typeface="Norwester Bold"/>
                  <a:ea typeface="Norwester Bold"/>
                  <a:cs typeface="Norwester Bold"/>
                  <a:sym typeface="Norwester Bold"/>
                </a:defRPr>
              </a:lvl1pPr>
            </a:lstStyle>
            <a:p>
              <a:pPr/>
              <a:r>
                <a:t> CENTRO EXPOSIÇÕES TRANSFRONTEIRIÇO </a:t>
              </a:r>
            </a:p>
          </p:txBody>
        </p:sp>
        <p:sp>
          <p:nvSpPr>
            <p:cNvPr id="114" name="TextBox 5"/>
            <p:cNvSpPr txBox="1"/>
            <p:nvPr/>
          </p:nvSpPr>
          <p:spPr>
            <a:xfrm>
              <a:off x="3992669" y="5190238"/>
              <a:ext cx="10945845" cy="4053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>
                <a:lnSpc>
                  <a:spcPts val="3300"/>
                </a:lnSpc>
                <a:defRPr spc="120" sz="2400">
                  <a:solidFill>
                    <a:srgbClr val="00E091"/>
                  </a:solidFill>
                  <a:latin typeface="Roboto"/>
                  <a:ea typeface="Roboto"/>
                  <a:cs typeface="Roboto"/>
                  <a:sym typeface="Roboto"/>
                </a:defRPr>
              </a:lvl1pPr>
            </a:lstStyle>
            <a:p>
              <a:pPr/>
              <a:r>
                <a:t>                              Powered by </a:t>
              </a:r>
            </a:p>
          </p:txBody>
        </p:sp>
        <p:sp>
          <p:nvSpPr>
            <p:cNvPr id="115" name="TextBox 6"/>
            <p:cNvSpPr txBox="1"/>
            <p:nvPr/>
          </p:nvSpPr>
          <p:spPr>
            <a:xfrm>
              <a:off x="3992669" y="684312"/>
              <a:ext cx="10945845" cy="5143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>
                <a:lnSpc>
                  <a:spcPts val="4200"/>
                </a:lnSpc>
                <a:defRPr spc="450" sz="3000">
                  <a:solidFill>
                    <a:srgbClr val="00E091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/>
              <a:r>
                <a:t>CAMINHA "DESTINO DE EVENTOS" </a:t>
              </a:r>
            </a:p>
          </p:txBody>
        </p:sp>
      </p:grpSp>
      <p:pic>
        <p:nvPicPr>
          <p:cNvPr id="117" name="Picture 7" descr="Picture 7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385571" y="6933957"/>
            <a:ext cx="1516859" cy="9529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0073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roup 2"/>
          <p:cNvGrpSpPr/>
          <p:nvPr/>
        </p:nvGrpSpPr>
        <p:grpSpPr>
          <a:xfrm>
            <a:off x="8862025" y="3495536"/>
            <a:ext cx="8759812" cy="3282683"/>
            <a:chOff x="0" y="0"/>
            <a:chExt cx="8759811" cy="3282682"/>
          </a:xfrm>
        </p:grpSpPr>
        <p:sp>
          <p:nvSpPr>
            <p:cNvPr id="119" name="TextBox 3"/>
            <p:cNvSpPr txBox="1"/>
            <p:nvPr/>
          </p:nvSpPr>
          <p:spPr>
            <a:xfrm>
              <a:off x="0" y="1078984"/>
              <a:ext cx="8756905" cy="22036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>
                <a:lnSpc>
                  <a:spcPts val="3500"/>
                </a:lnSpc>
                <a:defRPr sz="24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defRPr>
              </a:pPr>
              <a:r>
                <a:t>Enfoque Sectorial </a:t>
              </a:r>
            </a:p>
            <a:p>
              <a:pPr>
                <a:lnSpc>
                  <a:spcPts val="3500"/>
                </a:lnSpc>
                <a:defRPr sz="24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defRPr>
              </a:pPr>
              <a:r>
                <a:t>Portfolio</a:t>
              </a:r>
            </a:p>
            <a:p>
              <a:pPr>
                <a:lnSpc>
                  <a:spcPts val="3500"/>
                </a:lnSpc>
                <a:defRPr sz="24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defRPr>
              </a:pPr>
              <a:r>
                <a:t>Abordagem ao Investimento</a:t>
              </a:r>
            </a:p>
            <a:p>
              <a:pPr>
                <a:lnSpc>
                  <a:spcPts val="3500"/>
                </a:lnSpc>
                <a:defRPr sz="24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defRPr>
              </a:pPr>
              <a:r>
                <a:t>Risco de Investimento </a:t>
              </a:r>
            </a:p>
            <a:p>
              <a:pPr>
                <a:lnSpc>
                  <a:spcPts val="3500"/>
                </a:lnSpc>
                <a:defRPr sz="24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defRPr>
              </a:pPr>
              <a:r>
                <a:t>Implementação Prática </a:t>
              </a:r>
            </a:p>
          </p:txBody>
        </p:sp>
        <p:sp>
          <p:nvSpPr>
            <p:cNvPr id="120" name="TextBox 4"/>
            <p:cNvSpPr txBox="1"/>
            <p:nvPr/>
          </p:nvSpPr>
          <p:spPr>
            <a:xfrm>
              <a:off x="0" y="0"/>
              <a:ext cx="8759812" cy="1491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>
                <a:lnSpc>
                  <a:spcPts val="5900"/>
                </a:lnSpc>
                <a:defRPr spc="247" sz="4900">
                  <a:solidFill>
                    <a:srgbClr val="E5A298"/>
                  </a:solidFill>
                  <a:latin typeface="Norwester Bold"/>
                  <a:ea typeface="Norwester Bold"/>
                  <a:cs typeface="Norwester Bold"/>
                  <a:sym typeface="Norwester Bold"/>
                </a:defRPr>
              </a:lvl1pPr>
            </a:lstStyle>
            <a:p>
              <a:pPr/>
              <a:r>
                <a:t>INVESTIMENTOS SUSTENTÁVEIS </a:t>
              </a:r>
            </a:p>
          </p:txBody>
        </p:sp>
      </p:grpSp>
      <p:sp>
        <p:nvSpPr>
          <p:cNvPr id="122" name="AutoShape 5"/>
          <p:cNvSpPr/>
          <p:nvPr/>
        </p:nvSpPr>
        <p:spPr>
          <a:xfrm>
            <a:off x="-291741" y="-294470"/>
            <a:ext cx="8651607" cy="10875941"/>
          </a:xfrm>
          <a:prstGeom prst="rect">
            <a:avLst/>
          </a:prstGeom>
          <a:solidFill>
            <a:srgbClr val="182722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123" name="TextBox 6"/>
          <p:cNvSpPr txBox="1"/>
          <p:nvPr/>
        </p:nvSpPr>
        <p:spPr>
          <a:xfrm>
            <a:off x="1349864" y="4695001"/>
            <a:ext cx="6290400" cy="33244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8700"/>
              </a:lnSpc>
              <a:defRPr sz="7900">
                <a:solidFill>
                  <a:srgbClr val="FFFFFF"/>
                </a:solidFill>
                <a:latin typeface="Norwester Bold"/>
                <a:ea typeface="Norwester Bold"/>
                <a:cs typeface="Norwester Bold"/>
                <a:sym typeface="Norwester Bold"/>
              </a:defRPr>
            </a:lvl1pPr>
          </a:lstStyle>
          <a:p>
            <a:pPr/>
            <a:r>
              <a:t>ABORDAGEM INTEGRADA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0073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" name="Group 2"/>
          <p:cNvGrpSpPr/>
          <p:nvPr/>
        </p:nvGrpSpPr>
        <p:grpSpPr>
          <a:xfrm>
            <a:off x="7937278" y="-294470"/>
            <a:ext cx="10683159" cy="10672493"/>
            <a:chOff x="0" y="0"/>
            <a:chExt cx="10683157" cy="10672492"/>
          </a:xfrm>
        </p:grpSpPr>
        <p:sp>
          <p:nvSpPr>
            <p:cNvPr id="125" name="AutoShape 3"/>
            <p:cNvSpPr/>
            <p:nvPr/>
          </p:nvSpPr>
          <p:spPr>
            <a:xfrm>
              <a:off x="0" y="0"/>
              <a:ext cx="10683158" cy="4873631"/>
            </a:xfrm>
            <a:prstGeom prst="rect">
              <a:avLst/>
            </a:prstGeom>
            <a:solidFill>
              <a:srgbClr val="18272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26" name="TextBox 4"/>
            <p:cNvSpPr txBox="1"/>
            <p:nvPr/>
          </p:nvSpPr>
          <p:spPr>
            <a:xfrm>
              <a:off x="1442084" y="5376605"/>
              <a:ext cx="7877324" cy="52958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 algn="just">
                <a:lnSpc>
                  <a:spcPts val="3500"/>
                </a:lnSpc>
                <a:defRPr sz="24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defRPr>
              </a:pPr>
              <a:r>
                <a:t>Infraestruturas de  impacto mensurável no crescimento económico e na qualidade de vida das populações:</a:t>
              </a:r>
            </a:p>
            <a:p>
              <a:pPr algn="just">
                <a:lnSpc>
                  <a:spcPts val="3500"/>
                </a:lnSpc>
                <a:defRPr sz="24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defRPr>
              </a:pPr>
              <a:r>
                <a:t># Aeroportos, Portos, Ferrovia e Rodovia;</a:t>
              </a:r>
            </a:p>
            <a:p>
              <a:pPr algn="just">
                <a:lnSpc>
                  <a:spcPts val="3500"/>
                </a:lnSpc>
                <a:defRPr sz="24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defRPr>
              </a:pPr>
              <a:r>
                <a:t># Água, Ambiente e Economia Circular; </a:t>
              </a:r>
            </a:p>
            <a:p>
              <a:pPr algn="just">
                <a:lnSpc>
                  <a:spcPts val="3500"/>
                </a:lnSpc>
                <a:defRPr sz="24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defRPr>
              </a:pPr>
              <a:r>
                <a:t># Áreas de Localização Empresarial e Clusters; </a:t>
              </a:r>
            </a:p>
            <a:p>
              <a:pPr algn="just">
                <a:lnSpc>
                  <a:spcPts val="3500"/>
                </a:lnSpc>
                <a:defRPr sz="24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defRPr>
              </a:pPr>
              <a:r>
                <a:t># Energia e Redes de Distribuição de Energia;</a:t>
              </a:r>
            </a:p>
            <a:p>
              <a:pPr algn="just">
                <a:lnSpc>
                  <a:spcPts val="3500"/>
                </a:lnSpc>
                <a:defRPr sz="24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defRPr>
              </a:pPr>
              <a:r>
                <a:t># Fusões &amp; Aquisições de Empresas Industriais;  </a:t>
              </a:r>
            </a:p>
            <a:p>
              <a:pPr algn="just">
                <a:lnSpc>
                  <a:spcPts val="3500"/>
                </a:lnSpc>
                <a:defRPr sz="24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defRPr>
              </a:pPr>
              <a:r>
                <a:t># Infraestruturas e serviços de telecomunicações;  </a:t>
              </a:r>
            </a:p>
            <a:p>
              <a:pPr>
                <a:lnSpc>
                  <a:spcPts val="3500"/>
                </a:lnSpc>
                <a:defRPr sz="24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defRPr>
              </a:pPr>
              <a:r>
                <a:t># Redes de Transporte &amp; Logística Integradas. </a:t>
              </a:r>
            </a:p>
            <a:p>
              <a:pPr>
                <a:lnSpc>
                  <a:spcPts val="3500"/>
                </a:lnSpc>
                <a:defRPr sz="24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defRPr>
              </a:pPr>
              <a:r>
                <a:t> </a:t>
              </a:r>
            </a:p>
            <a:p>
              <a:pPr>
                <a:lnSpc>
                  <a:spcPts val="3500"/>
                </a:lnSpc>
              </a:pPr>
            </a:p>
          </p:txBody>
        </p:sp>
        <p:sp>
          <p:nvSpPr>
            <p:cNvPr id="127" name="TextBox 5"/>
            <p:cNvSpPr txBox="1"/>
            <p:nvPr/>
          </p:nvSpPr>
          <p:spPr>
            <a:xfrm>
              <a:off x="1442085" y="3461790"/>
              <a:ext cx="7879937" cy="7425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>
                <a:lnSpc>
                  <a:spcPts val="5900"/>
                </a:lnSpc>
                <a:defRPr spc="247" sz="4900">
                  <a:solidFill>
                    <a:srgbClr val="00E091"/>
                  </a:solidFill>
                  <a:latin typeface="Norwester Bold"/>
                  <a:ea typeface="Norwester Bold"/>
                  <a:cs typeface="Norwester Bold"/>
                  <a:sym typeface="Norwester Bold"/>
                </a:defRPr>
              </a:lvl1pPr>
            </a:lstStyle>
            <a:p>
              <a:pPr/>
              <a:r>
                <a:t>ENFOQUE SECTORIAL </a:t>
              </a:r>
            </a:p>
          </p:txBody>
        </p:sp>
        <p:sp>
          <p:nvSpPr>
            <p:cNvPr id="128" name="TextBox 6"/>
            <p:cNvSpPr txBox="1"/>
            <p:nvPr/>
          </p:nvSpPr>
          <p:spPr>
            <a:xfrm>
              <a:off x="1442084" y="1008884"/>
              <a:ext cx="7878703" cy="22195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>
                <a:lnSpc>
                  <a:spcPts val="8700"/>
                </a:lnSpc>
                <a:defRPr sz="7900">
                  <a:solidFill>
                    <a:srgbClr val="FFFFFF"/>
                  </a:solidFill>
                  <a:latin typeface="Norwester Bold"/>
                  <a:ea typeface="Norwester Bold"/>
                  <a:cs typeface="Norwester Bold"/>
                  <a:sym typeface="Norwester Bold"/>
                </a:defRPr>
              </a:lvl1pPr>
            </a:lstStyle>
            <a:p>
              <a:pPr/>
              <a:r>
                <a:t>GREENFIELD CAPITAL</a:t>
              </a:r>
            </a:p>
          </p:txBody>
        </p:sp>
      </p:grpSp>
      <p:grpSp>
        <p:nvGrpSpPr>
          <p:cNvPr id="132" name="Group 7"/>
          <p:cNvGrpSpPr/>
          <p:nvPr/>
        </p:nvGrpSpPr>
        <p:grpSpPr>
          <a:xfrm>
            <a:off x="1028700" y="9228779"/>
            <a:ext cx="16230600" cy="482046"/>
            <a:chOff x="0" y="0"/>
            <a:chExt cx="16230600" cy="482045"/>
          </a:xfrm>
        </p:grpSpPr>
        <p:sp>
          <p:nvSpPr>
            <p:cNvPr id="130" name="TextBox 8"/>
            <p:cNvSpPr txBox="1"/>
            <p:nvPr/>
          </p:nvSpPr>
          <p:spPr>
            <a:xfrm>
              <a:off x="7325655" y="185631"/>
              <a:ext cx="8904945" cy="2964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r">
                <a:lnSpc>
                  <a:spcPts val="2400"/>
                </a:lnSpc>
                <a:defRPr>
                  <a:solidFill>
                    <a:srgbClr val="E5A298"/>
                  </a:solidFill>
                  <a:latin typeface="Roboto"/>
                  <a:ea typeface="Roboto"/>
                  <a:cs typeface="Roboto"/>
                  <a:sym typeface="Roboto"/>
                </a:defRPr>
              </a:lvl1pPr>
            </a:lstStyle>
            <a:p>
              <a:pPr/>
              <a:r>
                <a:t>GREENFIELD |  Institutional Presentation </a:t>
              </a:r>
            </a:p>
          </p:txBody>
        </p:sp>
        <p:sp>
          <p:nvSpPr>
            <p:cNvPr id="131" name="AutoShape 9"/>
            <p:cNvSpPr/>
            <p:nvPr/>
          </p:nvSpPr>
          <p:spPr>
            <a:xfrm>
              <a:off x="0" y="0"/>
              <a:ext cx="16230600" cy="29521"/>
            </a:xfrm>
            <a:prstGeom prst="rect">
              <a:avLst/>
            </a:prstGeom>
            <a:solidFill>
              <a:srgbClr val="E5A29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  <p:pic>
        <p:nvPicPr>
          <p:cNvPr id="133" name="Picture 10" descr="Picture 10"/>
          <p:cNvPicPr>
            <a:picLocks noChangeAspect="1"/>
          </p:cNvPicPr>
          <p:nvPr/>
        </p:nvPicPr>
        <p:blipFill>
          <a:blip r:embed="rId2">
            <a:extLst/>
          </a:blip>
          <a:srcRect l="3084" t="3323" r="0" b="3738"/>
          <a:stretch>
            <a:fillRect/>
          </a:stretch>
        </p:blipFill>
        <p:spPr>
          <a:xfrm>
            <a:off x="-362167" y="-420773"/>
            <a:ext cx="8703564" cy="1112854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1827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7" name="Group 2"/>
          <p:cNvGrpSpPr/>
          <p:nvPr/>
        </p:nvGrpSpPr>
        <p:grpSpPr>
          <a:xfrm>
            <a:off x="4260713" y="1028699"/>
            <a:ext cx="12998588" cy="1459232"/>
            <a:chOff x="0" y="0"/>
            <a:chExt cx="12998587" cy="1459230"/>
          </a:xfrm>
        </p:grpSpPr>
        <p:sp>
          <p:nvSpPr>
            <p:cNvPr id="135" name="AutoShape 3"/>
            <p:cNvSpPr/>
            <p:nvPr/>
          </p:nvSpPr>
          <p:spPr>
            <a:xfrm>
              <a:off x="-1" y="-1"/>
              <a:ext cx="12998589" cy="1459232"/>
            </a:xfrm>
            <a:prstGeom prst="rect">
              <a:avLst/>
            </a:prstGeom>
            <a:solidFill>
              <a:srgbClr val="00735C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36" name="TextBox 4"/>
            <p:cNvSpPr txBox="1"/>
            <p:nvPr/>
          </p:nvSpPr>
          <p:spPr>
            <a:xfrm>
              <a:off x="1963103" y="334327"/>
              <a:ext cx="10618935" cy="7556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r">
                <a:lnSpc>
                  <a:spcPts val="6000"/>
                </a:lnSpc>
                <a:defRPr spc="250" sz="5000">
                  <a:solidFill>
                    <a:srgbClr val="E5A298"/>
                  </a:solidFill>
                  <a:latin typeface="Norwester Bold"/>
                  <a:ea typeface="Norwester Bold"/>
                  <a:cs typeface="Norwester Bold"/>
                  <a:sym typeface="Norwester Bold"/>
                </a:defRPr>
              </a:lvl1pPr>
            </a:lstStyle>
            <a:p>
              <a:pPr/>
              <a:r>
                <a:t>PORTFOLIO</a:t>
              </a:r>
            </a:p>
          </p:txBody>
        </p:sp>
      </p:grpSp>
      <p:pic>
        <p:nvPicPr>
          <p:cNvPr id="138" name="Picture 5" descr="Picture 5"/>
          <p:cNvPicPr>
            <a:picLocks noChangeAspect="1"/>
          </p:cNvPicPr>
          <p:nvPr/>
        </p:nvPicPr>
        <p:blipFill>
          <a:blip r:embed="rId2">
            <a:extLst/>
          </a:blip>
          <a:srcRect l="13397" t="1792" r="17205" b="0"/>
          <a:stretch>
            <a:fillRect/>
          </a:stretch>
        </p:blipFill>
        <p:spPr>
          <a:xfrm>
            <a:off x="-383361" y="-420774"/>
            <a:ext cx="5239372" cy="11128549"/>
          </a:xfrm>
          <a:prstGeom prst="rect">
            <a:avLst/>
          </a:prstGeom>
          <a:ln w="12700">
            <a:miter lim="400000"/>
          </a:ln>
        </p:spPr>
      </p:pic>
      <p:sp>
        <p:nvSpPr>
          <p:cNvPr id="139" name="TextBox 7"/>
          <p:cNvSpPr txBox="1"/>
          <p:nvPr/>
        </p:nvSpPr>
        <p:spPr>
          <a:xfrm>
            <a:off x="5236534" y="2708860"/>
            <a:ext cx="11559525" cy="27889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ts val="7700"/>
              </a:lnSpc>
              <a:defRPr sz="6500">
                <a:solidFill>
                  <a:srgbClr val="00E091"/>
                </a:solidFill>
                <a:latin typeface="Roboto Bold"/>
                <a:ea typeface="Roboto Bold"/>
                <a:cs typeface="Roboto Bold"/>
                <a:sym typeface="Roboto Bold"/>
              </a:defRPr>
            </a:pPr>
            <a:r>
              <a:t>Mais de 1.2 Bn. em AAuM </a:t>
            </a:r>
          </a:p>
          <a:p>
            <a:pPr algn="r">
              <a:lnSpc>
                <a:spcPts val="7700"/>
              </a:lnSpc>
            </a:pPr>
          </a:p>
        </p:txBody>
      </p:sp>
      <p:pic>
        <p:nvPicPr>
          <p:cNvPr id="140" name="Picture 9" descr="Picture 9"/>
          <p:cNvPicPr>
            <a:picLocks noChangeAspect="1"/>
          </p:cNvPicPr>
          <p:nvPr/>
        </p:nvPicPr>
        <p:blipFill>
          <a:blip r:embed="rId3">
            <a:extLst/>
          </a:blip>
          <a:srcRect l="0" t="2170" r="0" b="48427"/>
          <a:stretch>
            <a:fillRect/>
          </a:stretch>
        </p:blipFill>
        <p:spPr>
          <a:xfrm>
            <a:off x="7032432" y="4009988"/>
            <a:ext cx="9763626" cy="11335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41" name="Picture 10" descr="Picture 10"/>
          <p:cNvPicPr>
            <a:picLocks noChangeAspect="1"/>
          </p:cNvPicPr>
          <p:nvPr/>
        </p:nvPicPr>
        <p:blipFill>
          <a:blip r:embed="rId4">
            <a:extLst/>
          </a:blip>
          <a:srcRect l="0" t="29046" r="0" b="26306"/>
          <a:stretch>
            <a:fillRect/>
          </a:stretch>
        </p:blipFill>
        <p:spPr>
          <a:xfrm>
            <a:off x="7032432" y="5484905"/>
            <a:ext cx="9772576" cy="2016079"/>
          </a:xfrm>
          <a:prstGeom prst="rect">
            <a:avLst/>
          </a:prstGeom>
          <a:ln w="12700">
            <a:miter lim="400000"/>
          </a:ln>
        </p:spPr>
      </p:pic>
      <p:pic>
        <p:nvPicPr>
          <p:cNvPr id="142" name="Picture 11" descr="Picture 11"/>
          <p:cNvPicPr>
            <a:picLocks noChangeAspect="1"/>
          </p:cNvPicPr>
          <p:nvPr/>
        </p:nvPicPr>
        <p:blipFill>
          <a:blip r:embed="rId5">
            <a:extLst/>
          </a:blip>
          <a:srcRect l="0" t="2929" r="557" b="9142"/>
          <a:stretch>
            <a:fillRect/>
          </a:stretch>
        </p:blipFill>
        <p:spPr>
          <a:xfrm>
            <a:off x="7032432" y="7874645"/>
            <a:ext cx="9763626" cy="184689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0073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" name="Group 2"/>
          <p:cNvGrpSpPr/>
          <p:nvPr/>
        </p:nvGrpSpPr>
        <p:grpSpPr>
          <a:xfrm>
            <a:off x="-355144" y="-294470"/>
            <a:ext cx="10683158" cy="10674695"/>
            <a:chOff x="0" y="0"/>
            <a:chExt cx="10683157" cy="10674694"/>
          </a:xfrm>
        </p:grpSpPr>
        <p:sp>
          <p:nvSpPr>
            <p:cNvPr id="144" name="AutoShape 3"/>
            <p:cNvSpPr/>
            <p:nvPr/>
          </p:nvSpPr>
          <p:spPr>
            <a:xfrm>
              <a:off x="0" y="0"/>
              <a:ext cx="10683158" cy="4873631"/>
            </a:xfrm>
            <a:prstGeom prst="rect">
              <a:avLst/>
            </a:prstGeom>
            <a:solidFill>
              <a:srgbClr val="18272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45" name="TextBox 4"/>
            <p:cNvSpPr txBox="1"/>
            <p:nvPr/>
          </p:nvSpPr>
          <p:spPr>
            <a:xfrm>
              <a:off x="1383844" y="5378807"/>
              <a:ext cx="7877323" cy="52958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>
                <a:lnSpc>
                  <a:spcPts val="3500"/>
                </a:lnSpc>
                <a:defRPr sz="240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pPr>
              <a:r>
                <a:t>FINANCIAMOS INFRAESTRUTURAS  CAPAZES DE: </a:t>
              </a:r>
            </a:p>
            <a:p>
              <a:pPr>
                <a:lnSpc>
                  <a:spcPts val="3500"/>
                </a:lnSpc>
              </a:pPr>
            </a:p>
            <a:p>
              <a:pPr>
                <a:lnSpc>
                  <a:spcPts val="3500"/>
                </a:lnSpc>
                <a:defRPr sz="2400">
                  <a:solidFill>
                    <a:srgbClr val="FFFFFF"/>
                  </a:solidFill>
                  <a:latin typeface="Roboto Bold Italics"/>
                  <a:ea typeface="Roboto Bold Italics"/>
                  <a:cs typeface="Roboto Bold Italics"/>
                  <a:sym typeface="Roboto Bold Italics"/>
                </a:defRPr>
              </a:pPr>
              <a:r>
                <a:t>ALAVANCAR O CRESCIMENTO ECONÓMICO</a:t>
              </a:r>
              <a:r>
                <a:rPr>
                  <a:latin typeface="Roboto Bold"/>
                  <a:ea typeface="Roboto Bold"/>
                  <a:cs typeface="Roboto Bold"/>
                  <a:sym typeface="Roboto Bold"/>
                </a:rPr>
                <a:t>:</a:t>
              </a:r>
              <a:endParaRPr>
                <a:latin typeface="Roboto Bold"/>
                <a:ea typeface="Roboto Bold"/>
                <a:cs typeface="Roboto Bold"/>
                <a:sym typeface="Roboto Bold"/>
              </a:endParaRPr>
            </a:p>
            <a:p>
              <a:pPr>
                <a:lnSpc>
                  <a:spcPts val="3500"/>
                </a:lnSpc>
                <a:defRPr sz="24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defRPr>
              </a:pPr>
              <a:r>
                <a:t># Dinamizar o tecido económico de base local; </a:t>
              </a:r>
            </a:p>
            <a:p>
              <a:pPr>
                <a:lnSpc>
                  <a:spcPts val="3500"/>
                </a:lnSpc>
                <a:defRPr sz="24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defRPr>
              </a:pPr>
              <a:r>
                <a:t># Colmatar falhas de mercado à escala local. </a:t>
              </a:r>
            </a:p>
            <a:p>
              <a:pPr>
                <a:lnSpc>
                  <a:spcPts val="3500"/>
                </a:lnSpc>
              </a:pPr>
            </a:p>
            <a:p>
              <a:pPr>
                <a:lnSpc>
                  <a:spcPts val="3500"/>
                </a:lnSpc>
                <a:defRPr sz="2400">
                  <a:solidFill>
                    <a:srgbClr val="FFFFFF"/>
                  </a:solidFill>
                  <a:latin typeface="Roboto Bold Italics"/>
                  <a:ea typeface="Roboto Bold Italics"/>
                  <a:cs typeface="Roboto Bold Italics"/>
                  <a:sym typeface="Roboto Bold Italics"/>
                </a:defRPr>
              </a:pPr>
              <a:r>
                <a:t>SUSTENTABILIDADE FINANCEIRA</a:t>
              </a:r>
              <a:r>
                <a:rPr>
                  <a:latin typeface="Roboto Bold"/>
                  <a:ea typeface="Roboto Bold"/>
                  <a:cs typeface="Roboto Bold"/>
                  <a:sym typeface="Roboto Bold"/>
                </a:rPr>
                <a:t>: </a:t>
              </a:r>
              <a:endParaRPr>
                <a:latin typeface="Roboto Bold"/>
                <a:ea typeface="Roboto Bold"/>
                <a:cs typeface="Roboto Bold"/>
                <a:sym typeface="Roboto Bold"/>
              </a:endParaRPr>
            </a:p>
            <a:p>
              <a:pPr>
                <a:lnSpc>
                  <a:spcPts val="3500"/>
                </a:lnSpc>
                <a:defRPr sz="24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defRPr>
              </a:pPr>
              <a:r>
                <a:t># Geram receitas como bilhetes, portagens, taxas; </a:t>
              </a:r>
            </a:p>
            <a:p>
              <a:pPr>
                <a:lnSpc>
                  <a:spcPts val="3500"/>
                </a:lnSpc>
                <a:defRPr sz="24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defRPr>
              </a:pPr>
              <a:r>
                <a:t># Receitas próprias permitem amortizar investimento. </a:t>
              </a:r>
            </a:p>
            <a:p>
              <a:pPr>
                <a:lnSpc>
                  <a:spcPts val="3500"/>
                </a:lnSpc>
              </a:pPr>
            </a:p>
            <a:p>
              <a:pPr>
                <a:lnSpc>
                  <a:spcPts val="3500"/>
                </a:lnSpc>
              </a:pPr>
            </a:p>
          </p:txBody>
        </p:sp>
        <p:sp>
          <p:nvSpPr>
            <p:cNvPr id="146" name="TextBox 5"/>
            <p:cNvSpPr txBox="1"/>
            <p:nvPr/>
          </p:nvSpPr>
          <p:spPr>
            <a:xfrm>
              <a:off x="1383844" y="3463993"/>
              <a:ext cx="7879938" cy="14918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>
                <a:lnSpc>
                  <a:spcPts val="5900"/>
                </a:lnSpc>
                <a:defRPr spc="247" sz="4900">
                  <a:solidFill>
                    <a:srgbClr val="00E091"/>
                  </a:solidFill>
                  <a:latin typeface="Norwester Bold"/>
                  <a:ea typeface="Norwester Bold"/>
                  <a:cs typeface="Norwester Bold"/>
                  <a:sym typeface="Norwester Bold"/>
                </a:defRPr>
              </a:lvl1pPr>
            </a:lstStyle>
            <a:p>
              <a:pPr/>
              <a:r>
                <a:t>CAPACIDADE INSTALADA </a:t>
              </a:r>
            </a:p>
          </p:txBody>
        </p:sp>
        <p:sp>
          <p:nvSpPr>
            <p:cNvPr id="147" name="TextBox 6"/>
            <p:cNvSpPr txBox="1"/>
            <p:nvPr/>
          </p:nvSpPr>
          <p:spPr>
            <a:xfrm>
              <a:off x="1383844" y="998863"/>
              <a:ext cx="7878703" cy="33629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>
                <a:lnSpc>
                  <a:spcPts val="8800"/>
                </a:lnSpc>
                <a:defRPr sz="8000">
                  <a:solidFill>
                    <a:srgbClr val="FFFFFF"/>
                  </a:solidFill>
                  <a:latin typeface="Norwester Bold"/>
                  <a:ea typeface="Norwester Bold"/>
                  <a:cs typeface="Norwester Bold"/>
                  <a:sym typeface="Norwester Bold"/>
                </a:defRPr>
              </a:lvl1pPr>
            </a:lstStyle>
            <a:p>
              <a:pPr/>
              <a:r>
                <a:t>ABORDAGEM AO INVESTIMENTO </a:t>
              </a:r>
            </a:p>
          </p:txBody>
        </p:sp>
      </p:grpSp>
      <p:grpSp>
        <p:nvGrpSpPr>
          <p:cNvPr id="151" name="Group 7"/>
          <p:cNvGrpSpPr/>
          <p:nvPr/>
        </p:nvGrpSpPr>
        <p:grpSpPr>
          <a:xfrm>
            <a:off x="1028700" y="9228779"/>
            <a:ext cx="16230600" cy="482046"/>
            <a:chOff x="0" y="0"/>
            <a:chExt cx="16230600" cy="482045"/>
          </a:xfrm>
        </p:grpSpPr>
        <p:sp>
          <p:nvSpPr>
            <p:cNvPr id="149" name="TextBox 8"/>
            <p:cNvSpPr txBox="1"/>
            <p:nvPr/>
          </p:nvSpPr>
          <p:spPr>
            <a:xfrm>
              <a:off x="0" y="185631"/>
              <a:ext cx="8904946" cy="2964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>
                <a:lnSpc>
                  <a:spcPts val="2400"/>
                </a:lnSpc>
                <a:defRPr>
                  <a:solidFill>
                    <a:srgbClr val="E5A298"/>
                  </a:solidFill>
                  <a:latin typeface="Roboto"/>
                  <a:ea typeface="Roboto"/>
                  <a:cs typeface="Roboto"/>
                  <a:sym typeface="Roboto"/>
                </a:defRPr>
              </a:lvl1pPr>
            </a:lstStyle>
            <a:p>
              <a:pPr/>
              <a:r>
                <a:t>GREENFIELD |  Institutional Presentation </a:t>
              </a:r>
            </a:p>
          </p:txBody>
        </p:sp>
        <p:sp>
          <p:nvSpPr>
            <p:cNvPr id="150" name="AutoShape 9"/>
            <p:cNvSpPr/>
            <p:nvPr/>
          </p:nvSpPr>
          <p:spPr>
            <a:xfrm>
              <a:off x="0" y="0"/>
              <a:ext cx="16230600" cy="29521"/>
            </a:xfrm>
            <a:prstGeom prst="rect">
              <a:avLst/>
            </a:prstGeom>
            <a:solidFill>
              <a:srgbClr val="E5A29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  <p:pic>
        <p:nvPicPr>
          <p:cNvPr id="152" name="Picture 10" descr="Picture 10"/>
          <p:cNvPicPr>
            <a:picLocks noChangeAspect="1"/>
          </p:cNvPicPr>
          <p:nvPr/>
        </p:nvPicPr>
        <p:blipFill>
          <a:blip r:embed="rId2">
            <a:extLst/>
          </a:blip>
          <a:srcRect l="36661" t="0" r="11009" b="0"/>
          <a:stretch>
            <a:fillRect/>
          </a:stretch>
        </p:blipFill>
        <p:spPr>
          <a:xfrm>
            <a:off x="9953808" y="-439824"/>
            <a:ext cx="8740503" cy="1112854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0073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7" name="Group 2"/>
          <p:cNvGrpSpPr/>
          <p:nvPr/>
        </p:nvGrpSpPr>
        <p:grpSpPr>
          <a:xfrm>
            <a:off x="-334896" y="-295499"/>
            <a:ext cx="18957792" cy="3861092"/>
            <a:chOff x="0" y="0"/>
            <a:chExt cx="18957791" cy="3861090"/>
          </a:xfrm>
        </p:grpSpPr>
        <p:sp>
          <p:nvSpPr>
            <p:cNvPr id="154" name="AutoShape 3"/>
            <p:cNvSpPr/>
            <p:nvPr/>
          </p:nvSpPr>
          <p:spPr>
            <a:xfrm>
              <a:off x="0" y="0"/>
              <a:ext cx="18957792" cy="3784852"/>
            </a:xfrm>
            <a:prstGeom prst="rect">
              <a:avLst/>
            </a:prstGeom>
            <a:solidFill>
              <a:srgbClr val="18272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55" name="TextBox 4"/>
            <p:cNvSpPr txBox="1"/>
            <p:nvPr/>
          </p:nvSpPr>
          <p:spPr>
            <a:xfrm>
              <a:off x="1363596" y="999891"/>
              <a:ext cx="15586933" cy="22453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>
                <a:lnSpc>
                  <a:spcPts val="8800"/>
                </a:lnSpc>
                <a:defRPr sz="8000">
                  <a:solidFill>
                    <a:srgbClr val="FFFFFF"/>
                  </a:solidFill>
                  <a:latin typeface="Norwester Bold"/>
                  <a:ea typeface="Norwester Bold"/>
                  <a:cs typeface="Norwester Bold"/>
                  <a:sym typeface="Norwester Bold"/>
                </a:defRPr>
              </a:lvl1pPr>
            </a:lstStyle>
            <a:p>
              <a:pPr/>
              <a:r>
                <a:t>METODOLOGIA DE INVESTIMENTO  </a:t>
              </a:r>
            </a:p>
          </p:txBody>
        </p:sp>
        <p:sp>
          <p:nvSpPr>
            <p:cNvPr id="156" name="TextBox 5"/>
            <p:cNvSpPr txBox="1"/>
            <p:nvPr/>
          </p:nvSpPr>
          <p:spPr>
            <a:xfrm>
              <a:off x="1363596" y="2343453"/>
              <a:ext cx="15581364" cy="15176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>
                <a:lnSpc>
                  <a:spcPts val="6000"/>
                </a:lnSpc>
                <a:defRPr spc="250" sz="5000">
                  <a:solidFill>
                    <a:srgbClr val="00E091"/>
                  </a:solidFill>
                  <a:latin typeface="Norwester Bold"/>
                  <a:ea typeface="Norwester Bold"/>
                  <a:cs typeface="Norwester Bold"/>
                  <a:sym typeface="Norwester Bold"/>
                </a:defRPr>
              </a:lvl1pPr>
            </a:lstStyle>
            <a:p>
              <a:pPr/>
              <a:r>
                <a:t>RISCO DE INVESTIMENTO SUPORTADO PELO PRIVADO  </a:t>
              </a:r>
            </a:p>
          </p:txBody>
        </p:sp>
      </p:grpSp>
      <p:grpSp>
        <p:nvGrpSpPr>
          <p:cNvPr id="161" name="Group 6"/>
          <p:cNvGrpSpPr/>
          <p:nvPr/>
        </p:nvGrpSpPr>
        <p:grpSpPr>
          <a:xfrm>
            <a:off x="1009650" y="4498714"/>
            <a:ext cx="4889356" cy="4701232"/>
            <a:chOff x="0" y="0"/>
            <a:chExt cx="4889355" cy="4701231"/>
          </a:xfrm>
        </p:grpSpPr>
        <p:sp>
          <p:nvSpPr>
            <p:cNvPr id="158" name="TextBox 7"/>
            <p:cNvSpPr txBox="1"/>
            <p:nvPr/>
          </p:nvSpPr>
          <p:spPr>
            <a:xfrm>
              <a:off x="0" y="1693884"/>
              <a:ext cx="4889246" cy="300734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 algn="just">
                <a:lnSpc>
                  <a:spcPts val="3400"/>
                </a:lnSpc>
                <a:defRPr sz="24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defRPr>
              </a:pPr>
              <a:r>
                <a:t># Concepção da arquitectura e das especialidades são financiadas; </a:t>
              </a:r>
            </a:p>
            <a:p>
              <a:pPr algn="just">
                <a:lnSpc>
                  <a:spcPts val="3400"/>
                </a:lnSpc>
                <a:defRPr sz="24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defRPr>
              </a:pPr>
              <a:r>
                <a:t># Orçamento  é desenvolvido "lado-a-lado" com o inquilino; </a:t>
              </a:r>
            </a:p>
            <a:p>
              <a:pPr algn="just">
                <a:lnSpc>
                  <a:spcPts val="3400"/>
                </a:lnSpc>
                <a:defRPr sz="24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defRPr>
              </a:pPr>
              <a:r>
                <a:t># Fornecedores escolhidos pelo preço mais baixo em licitação.</a:t>
              </a:r>
            </a:p>
          </p:txBody>
        </p:sp>
        <p:sp>
          <p:nvSpPr>
            <p:cNvPr id="159" name="TextBox 8"/>
            <p:cNvSpPr txBox="1"/>
            <p:nvPr/>
          </p:nvSpPr>
          <p:spPr>
            <a:xfrm>
              <a:off x="0" y="0"/>
              <a:ext cx="4889356" cy="9533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>
                <a:lnSpc>
                  <a:spcPts val="3800"/>
                </a:lnSpc>
                <a:defRPr spc="448" sz="2900">
                  <a:solidFill>
                    <a:srgbClr val="E5A298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/>
              <a:r>
                <a:t>ARQUITECTURA &amp; ENGENHARIA  </a:t>
              </a:r>
            </a:p>
          </p:txBody>
        </p:sp>
        <p:sp>
          <p:nvSpPr>
            <p:cNvPr id="160" name="AutoShape 9"/>
            <p:cNvSpPr/>
            <p:nvPr/>
          </p:nvSpPr>
          <p:spPr>
            <a:xfrm rot="16200000">
              <a:off x="2433932" y="-1080905"/>
              <a:ext cx="24073" cy="4886776"/>
            </a:xfrm>
            <a:prstGeom prst="rect">
              <a:avLst/>
            </a:prstGeom>
            <a:solidFill>
              <a:srgbClr val="E5A29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  <p:grpSp>
        <p:nvGrpSpPr>
          <p:cNvPr id="165" name="Group 10"/>
          <p:cNvGrpSpPr/>
          <p:nvPr/>
        </p:nvGrpSpPr>
        <p:grpSpPr>
          <a:xfrm>
            <a:off x="6699321" y="4498714"/>
            <a:ext cx="4856683" cy="4669449"/>
            <a:chOff x="0" y="0"/>
            <a:chExt cx="4856681" cy="4669448"/>
          </a:xfrm>
        </p:grpSpPr>
        <p:sp>
          <p:nvSpPr>
            <p:cNvPr id="162" name="TextBox 11"/>
            <p:cNvSpPr txBox="1"/>
            <p:nvPr/>
          </p:nvSpPr>
          <p:spPr>
            <a:xfrm>
              <a:off x="0" y="1682420"/>
              <a:ext cx="4856572" cy="29870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 algn="just">
                <a:lnSpc>
                  <a:spcPts val="3400"/>
                </a:lnSpc>
                <a:defRPr sz="24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defRPr>
              </a:pPr>
              <a:r>
                <a:t># Construção e equipamento são financiados por investidor privado; </a:t>
              </a:r>
            </a:p>
            <a:p>
              <a:pPr algn="just">
                <a:lnSpc>
                  <a:spcPts val="3400"/>
                </a:lnSpc>
                <a:defRPr sz="24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defRPr>
              </a:pPr>
              <a:r>
                <a:t># Se prazo construção excedido é paga indemnização ao inquilino; </a:t>
              </a:r>
            </a:p>
            <a:p>
              <a:pPr algn="just">
                <a:lnSpc>
                  <a:spcPts val="3400"/>
                </a:lnSpc>
                <a:defRPr sz="24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defRPr>
              </a:pPr>
              <a:r>
                <a:t># Se o orçamento é excedido  a responsabilidade é do senhorio.</a:t>
              </a:r>
            </a:p>
          </p:txBody>
        </p:sp>
        <p:sp>
          <p:nvSpPr>
            <p:cNvPr id="163" name="TextBox 12"/>
            <p:cNvSpPr txBox="1"/>
            <p:nvPr/>
          </p:nvSpPr>
          <p:spPr>
            <a:xfrm>
              <a:off x="0" y="0"/>
              <a:ext cx="4856682" cy="9533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>
                <a:lnSpc>
                  <a:spcPts val="3800"/>
                </a:lnSpc>
                <a:defRPr spc="446" sz="2900">
                  <a:solidFill>
                    <a:srgbClr val="E5A298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/>
              <a:r>
                <a:t>CONSTRUÇÃO &amp; EQUIPAMENTO </a:t>
              </a:r>
            </a:p>
          </p:txBody>
        </p:sp>
        <p:sp>
          <p:nvSpPr>
            <p:cNvPr id="164" name="AutoShape 13"/>
            <p:cNvSpPr/>
            <p:nvPr/>
          </p:nvSpPr>
          <p:spPr>
            <a:xfrm rot="16200000">
              <a:off x="2417666" y="-1073490"/>
              <a:ext cx="23912" cy="4854118"/>
            </a:xfrm>
            <a:prstGeom prst="rect">
              <a:avLst/>
            </a:prstGeom>
            <a:solidFill>
              <a:srgbClr val="E5A29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  <p:grpSp>
        <p:nvGrpSpPr>
          <p:cNvPr id="169" name="Group 14"/>
          <p:cNvGrpSpPr/>
          <p:nvPr/>
        </p:nvGrpSpPr>
        <p:grpSpPr>
          <a:xfrm>
            <a:off x="12369943" y="4498714"/>
            <a:ext cx="4932209" cy="4283456"/>
            <a:chOff x="0" y="0"/>
            <a:chExt cx="4932207" cy="4283454"/>
          </a:xfrm>
        </p:grpSpPr>
        <p:sp>
          <p:nvSpPr>
            <p:cNvPr id="166" name="TextBox 15"/>
            <p:cNvSpPr txBox="1"/>
            <p:nvPr/>
          </p:nvSpPr>
          <p:spPr>
            <a:xfrm>
              <a:off x="0" y="1708916"/>
              <a:ext cx="4932096" cy="2574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 algn="just">
                <a:lnSpc>
                  <a:spcPts val="3400"/>
                </a:lnSpc>
                <a:defRPr sz="24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defRPr>
              </a:pPr>
              <a:r>
                <a:t># Após autorização de utilização  renda mensal começa a ser paga;</a:t>
              </a:r>
            </a:p>
            <a:p>
              <a:pPr algn="just">
                <a:lnSpc>
                  <a:spcPts val="3400"/>
                </a:lnSpc>
                <a:defRPr sz="24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defRPr>
              </a:pPr>
              <a:r>
                <a:t># Caso inquilino exerça opção  de compra nos termos contratuais, a propriedade, reverte para o mesmo sem qualquer ónus ou encargo.</a:t>
              </a:r>
            </a:p>
          </p:txBody>
        </p:sp>
        <p:sp>
          <p:nvSpPr>
            <p:cNvPr id="167" name="TextBox 16"/>
            <p:cNvSpPr txBox="1"/>
            <p:nvPr/>
          </p:nvSpPr>
          <p:spPr>
            <a:xfrm>
              <a:off x="0" y="0"/>
              <a:ext cx="4932208" cy="9791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>
                <a:lnSpc>
                  <a:spcPts val="3900"/>
                </a:lnSpc>
                <a:defRPr spc="453" sz="3000">
                  <a:solidFill>
                    <a:srgbClr val="E5A298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/>
              <a:r>
                <a:t>METODOLOGIA SALE &amp; LEASEBACK </a:t>
              </a:r>
            </a:p>
          </p:txBody>
        </p:sp>
        <p:sp>
          <p:nvSpPr>
            <p:cNvPr id="168" name="AutoShape 17"/>
            <p:cNvSpPr/>
            <p:nvPr/>
          </p:nvSpPr>
          <p:spPr>
            <a:xfrm rot="16200000">
              <a:off x="2452660" y="-1090629"/>
              <a:ext cx="24283" cy="4929605"/>
            </a:xfrm>
            <a:prstGeom prst="rect">
              <a:avLst/>
            </a:prstGeom>
            <a:solidFill>
              <a:srgbClr val="E5A29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0073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" name="Group 2"/>
          <p:cNvGrpSpPr/>
          <p:nvPr/>
        </p:nvGrpSpPr>
        <p:grpSpPr>
          <a:xfrm>
            <a:off x="1028700" y="9228779"/>
            <a:ext cx="16230600" cy="482046"/>
            <a:chOff x="0" y="0"/>
            <a:chExt cx="16230600" cy="482045"/>
          </a:xfrm>
        </p:grpSpPr>
        <p:sp>
          <p:nvSpPr>
            <p:cNvPr id="171" name="TextBox 3"/>
            <p:cNvSpPr txBox="1"/>
            <p:nvPr/>
          </p:nvSpPr>
          <p:spPr>
            <a:xfrm>
              <a:off x="7325655" y="185631"/>
              <a:ext cx="8904945" cy="2964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r">
                <a:lnSpc>
                  <a:spcPts val="2400"/>
                </a:lnSpc>
                <a:defRPr>
                  <a:solidFill>
                    <a:srgbClr val="E5A298"/>
                  </a:solidFill>
                  <a:latin typeface="Roboto"/>
                  <a:ea typeface="Roboto"/>
                  <a:cs typeface="Roboto"/>
                  <a:sym typeface="Roboto"/>
                </a:defRPr>
              </a:lvl1pPr>
            </a:lstStyle>
            <a:p>
              <a:pPr/>
              <a:r>
                <a:t>GREENFIELD |  Institutional Presentation</a:t>
              </a:r>
            </a:p>
          </p:txBody>
        </p:sp>
        <p:sp>
          <p:nvSpPr>
            <p:cNvPr id="172" name="AutoShape 4"/>
            <p:cNvSpPr/>
            <p:nvPr/>
          </p:nvSpPr>
          <p:spPr>
            <a:xfrm>
              <a:off x="0" y="0"/>
              <a:ext cx="16230600" cy="29521"/>
            </a:xfrm>
            <a:prstGeom prst="rect">
              <a:avLst/>
            </a:prstGeom>
            <a:solidFill>
              <a:srgbClr val="E5A29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  <p:sp>
        <p:nvSpPr>
          <p:cNvPr id="174" name="AutoShape 5"/>
          <p:cNvSpPr/>
          <p:nvPr/>
        </p:nvSpPr>
        <p:spPr>
          <a:xfrm>
            <a:off x="-291742" y="-294470"/>
            <a:ext cx="6778499" cy="10875941"/>
          </a:xfrm>
          <a:prstGeom prst="rect">
            <a:avLst/>
          </a:prstGeom>
          <a:solidFill>
            <a:srgbClr val="182722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pic>
        <p:nvPicPr>
          <p:cNvPr id="175" name="Picture 6" descr="Picture 6"/>
          <p:cNvPicPr>
            <a:picLocks noChangeAspect="1"/>
          </p:cNvPicPr>
          <p:nvPr/>
        </p:nvPicPr>
        <p:blipFill>
          <a:blip r:embed="rId2">
            <a:extLst/>
          </a:blip>
          <a:srcRect l="1002" t="1648" r="1930" b="1983"/>
          <a:stretch>
            <a:fillRect/>
          </a:stretch>
        </p:blipFill>
        <p:spPr>
          <a:xfrm>
            <a:off x="6629786" y="683664"/>
            <a:ext cx="10761089" cy="823861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78" name="Group 7"/>
          <p:cNvGrpSpPr/>
          <p:nvPr/>
        </p:nvGrpSpPr>
        <p:grpSpPr>
          <a:xfrm>
            <a:off x="-1" y="4105007"/>
            <a:ext cx="6290400" cy="2861199"/>
            <a:chOff x="0" y="0"/>
            <a:chExt cx="6290398" cy="2861198"/>
          </a:xfrm>
        </p:grpSpPr>
        <p:sp>
          <p:nvSpPr>
            <p:cNvPr id="176" name="TextBox 8"/>
            <p:cNvSpPr txBox="1"/>
            <p:nvPr/>
          </p:nvSpPr>
          <p:spPr>
            <a:xfrm>
              <a:off x="3282" y="1343560"/>
              <a:ext cx="6287116" cy="15176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r">
                <a:lnSpc>
                  <a:spcPts val="6000"/>
                </a:lnSpc>
                <a:defRPr spc="250" sz="5000">
                  <a:solidFill>
                    <a:srgbClr val="00E091"/>
                  </a:solidFill>
                  <a:latin typeface="Norwester Bold"/>
                  <a:ea typeface="Norwester Bold"/>
                  <a:cs typeface="Norwester Bold"/>
                  <a:sym typeface="Norwester Bold"/>
                </a:defRPr>
              </a:lvl1pPr>
            </a:lstStyle>
            <a:p>
              <a:pPr/>
              <a:r>
                <a:t>UM CASO DE SUCESSO</a:t>
              </a:r>
            </a:p>
          </p:txBody>
        </p:sp>
        <p:sp>
          <p:nvSpPr>
            <p:cNvPr id="177" name="TextBox 9"/>
            <p:cNvSpPr txBox="1"/>
            <p:nvPr/>
          </p:nvSpPr>
          <p:spPr>
            <a:xfrm>
              <a:off x="0" y="0"/>
              <a:ext cx="6290399" cy="11277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r">
                <a:lnSpc>
                  <a:spcPts val="8800"/>
                </a:lnSpc>
                <a:defRPr sz="8000">
                  <a:solidFill>
                    <a:srgbClr val="FFFFFF"/>
                  </a:solidFill>
                  <a:latin typeface="Norwester Bold"/>
                  <a:ea typeface="Norwester Bold"/>
                  <a:cs typeface="Norwester Bold"/>
                  <a:sym typeface="Norwester Bold"/>
                </a:defRPr>
              </a:lvl1pPr>
            </a:lstStyle>
            <a:p>
              <a:pPr/>
              <a:r>
                <a:t>CAMINHA 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0073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2" name="Group 2"/>
          <p:cNvGrpSpPr/>
          <p:nvPr/>
        </p:nvGrpSpPr>
        <p:grpSpPr>
          <a:xfrm>
            <a:off x="1028700" y="9228779"/>
            <a:ext cx="16230600" cy="482046"/>
            <a:chOff x="0" y="0"/>
            <a:chExt cx="16230600" cy="482045"/>
          </a:xfrm>
        </p:grpSpPr>
        <p:sp>
          <p:nvSpPr>
            <p:cNvPr id="180" name="TextBox 3"/>
            <p:cNvSpPr txBox="1"/>
            <p:nvPr/>
          </p:nvSpPr>
          <p:spPr>
            <a:xfrm>
              <a:off x="7325655" y="185631"/>
              <a:ext cx="8904945" cy="2964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r">
                <a:lnSpc>
                  <a:spcPts val="2400"/>
                </a:lnSpc>
                <a:defRPr>
                  <a:solidFill>
                    <a:srgbClr val="E5A298"/>
                  </a:solidFill>
                  <a:latin typeface="Roboto"/>
                  <a:ea typeface="Roboto"/>
                  <a:cs typeface="Roboto"/>
                  <a:sym typeface="Roboto"/>
                </a:defRPr>
              </a:lvl1pPr>
            </a:lstStyle>
            <a:p>
              <a:pPr/>
              <a:r>
                <a:t>H and PA | The Green Tree Towers</a:t>
              </a:r>
            </a:p>
          </p:txBody>
        </p:sp>
        <p:sp>
          <p:nvSpPr>
            <p:cNvPr id="181" name="AutoShape 4"/>
            <p:cNvSpPr/>
            <p:nvPr/>
          </p:nvSpPr>
          <p:spPr>
            <a:xfrm>
              <a:off x="0" y="0"/>
              <a:ext cx="16230600" cy="29521"/>
            </a:xfrm>
            <a:prstGeom prst="rect">
              <a:avLst/>
            </a:prstGeom>
            <a:solidFill>
              <a:srgbClr val="E5A29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  <p:sp>
        <p:nvSpPr>
          <p:cNvPr id="183" name="AutoShape 5"/>
          <p:cNvSpPr/>
          <p:nvPr/>
        </p:nvSpPr>
        <p:spPr>
          <a:xfrm>
            <a:off x="-291742" y="-294470"/>
            <a:ext cx="6778499" cy="10875941"/>
          </a:xfrm>
          <a:prstGeom prst="rect">
            <a:avLst/>
          </a:prstGeom>
          <a:solidFill>
            <a:srgbClr val="182722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pic>
        <p:nvPicPr>
          <p:cNvPr id="184" name="Picture 6" descr="Picture 6"/>
          <p:cNvPicPr>
            <a:picLocks noChangeAspect="1"/>
          </p:cNvPicPr>
          <p:nvPr/>
        </p:nvPicPr>
        <p:blipFill>
          <a:blip r:embed="rId2">
            <a:extLst/>
          </a:blip>
          <a:srcRect l="1905" t="2167" r="1143" b="963"/>
          <a:stretch>
            <a:fillRect/>
          </a:stretch>
        </p:blipFill>
        <p:spPr>
          <a:xfrm>
            <a:off x="6700718" y="536397"/>
            <a:ext cx="10691329" cy="845070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87" name="Group 7"/>
          <p:cNvGrpSpPr/>
          <p:nvPr/>
        </p:nvGrpSpPr>
        <p:grpSpPr>
          <a:xfrm>
            <a:off x="-1" y="4105007"/>
            <a:ext cx="6290400" cy="2861199"/>
            <a:chOff x="0" y="0"/>
            <a:chExt cx="6290398" cy="2861198"/>
          </a:xfrm>
        </p:grpSpPr>
        <p:sp>
          <p:nvSpPr>
            <p:cNvPr id="185" name="TextBox 8"/>
            <p:cNvSpPr txBox="1"/>
            <p:nvPr/>
          </p:nvSpPr>
          <p:spPr>
            <a:xfrm>
              <a:off x="3282" y="1343560"/>
              <a:ext cx="6287116" cy="15176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r">
                <a:lnSpc>
                  <a:spcPts val="6000"/>
                </a:lnSpc>
                <a:defRPr spc="250" sz="5000">
                  <a:solidFill>
                    <a:srgbClr val="00E091"/>
                  </a:solidFill>
                  <a:latin typeface="Norwester Bold"/>
                  <a:ea typeface="Norwester Bold"/>
                  <a:cs typeface="Norwester Bold"/>
                  <a:sym typeface="Norwester Bold"/>
                </a:defRPr>
              </a:lvl1pPr>
            </a:lstStyle>
            <a:p>
              <a:pPr/>
              <a:r>
                <a:t>DESTINO DE EVENTOS</a:t>
              </a:r>
            </a:p>
          </p:txBody>
        </p:sp>
        <p:sp>
          <p:nvSpPr>
            <p:cNvPr id="186" name="TextBox 9"/>
            <p:cNvSpPr txBox="1"/>
            <p:nvPr/>
          </p:nvSpPr>
          <p:spPr>
            <a:xfrm>
              <a:off x="0" y="0"/>
              <a:ext cx="6290399" cy="11277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r">
                <a:lnSpc>
                  <a:spcPts val="8800"/>
                </a:lnSpc>
                <a:defRPr sz="8000">
                  <a:solidFill>
                    <a:srgbClr val="FFFFFF"/>
                  </a:solidFill>
                  <a:latin typeface="Norwester Bold"/>
                  <a:ea typeface="Norwester Bold"/>
                  <a:cs typeface="Norwester Bold"/>
                  <a:sym typeface="Norwester Bold"/>
                </a:defRPr>
              </a:lvl1pPr>
            </a:lstStyle>
            <a:p>
              <a:pPr/>
              <a:r>
                <a:t>CAMINHA 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0073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AutoShape 2"/>
          <p:cNvSpPr/>
          <p:nvPr/>
        </p:nvSpPr>
        <p:spPr>
          <a:xfrm>
            <a:off x="-291741" y="-294470"/>
            <a:ext cx="8651607" cy="10875941"/>
          </a:xfrm>
          <a:prstGeom prst="rect">
            <a:avLst/>
          </a:prstGeom>
          <a:solidFill>
            <a:srgbClr val="182722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190" name="TextBox 3"/>
          <p:cNvSpPr txBox="1"/>
          <p:nvPr/>
        </p:nvSpPr>
        <p:spPr>
          <a:xfrm>
            <a:off x="1028699" y="4054792"/>
            <a:ext cx="6290400" cy="4429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8700"/>
              </a:lnSpc>
              <a:defRPr sz="7900">
                <a:solidFill>
                  <a:srgbClr val="FFFFFF"/>
                </a:solidFill>
                <a:latin typeface="Norwester Bold"/>
                <a:ea typeface="Norwester Bold"/>
                <a:cs typeface="Norwester Bold"/>
                <a:sym typeface="Norwester Bold"/>
              </a:defRPr>
            </a:lvl1pPr>
          </a:lstStyle>
          <a:p>
            <a:pPr/>
            <a:r>
              <a:t>CONTRATAÇÃO TRANSPARENTE </a:t>
            </a:r>
          </a:p>
        </p:txBody>
      </p:sp>
      <p:pic>
        <p:nvPicPr>
          <p:cNvPr id="191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144000" y="2509922"/>
            <a:ext cx="1444002" cy="10108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92" name="Picture 5" descr="Picture 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180927" y="4619418"/>
            <a:ext cx="1370147" cy="1048163"/>
          </a:xfrm>
          <a:prstGeom prst="rect">
            <a:avLst/>
          </a:prstGeom>
          <a:ln w="12700">
            <a:miter lim="400000"/>
          </a:ln>
        </p:spPr>
      </p:pic>
      <p:pic>
        <p:nvPicPr>
          <p:cNvPr id="193" name="Picture 6" descr="Picture 6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187811" y="6678261"/>
            <a:ext cx="1356380" cy="1186833"/>
          </a:xfrm>
          <a:prstGeom prst="rect">
            <a:avLst/>
          </a:prstGeom>
          <a:ln w="12700">
            <a:miter lim="400000"/>
          </a:ln>
        </p:spPr>
      </p:pic>
      <p:sp>
        <p:nvSpPr>
          <p:cNvPr id="194" name="TextBox 7"/>
          <p:cNvSpPr txBox="1"/>
          <p:nvPr/>
        </p:nvSpPr>
        <p:spPr>
          <a:xfrm>
            <a:off x="11350074" y="2764497"/>
            <a:ext cx="5909226" cy="4387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3600"/>
              </a:lnSpc>
              <a:defRPr sz="2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pPr/>
            <a:r>
              <a:t>Orçamentação transparente</a:t>
            </a:r>
          </a:p>
        </p:txBody>
      </p:sp>
      <p:sp>
        <p:nvSpPr>
          <p:cNvPr id="195" name="TextBox 8"/>
          <p:cNvSpPr txBox="1"/>
          <p:nvPr/>
        </p:nvSpPr>
        <p:spPr>
          <a:xfrm>
            <a:off x="11350074" y="4892675"/>
            <a:ext cx="5909226" cy="4387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3600"/>
              </a:lnSpc>
              <a:defRPr sz="2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pPr/>
            <a:r>
              <a:t>Receitas próprias cobrem a renda mensal </a:t>
            </a:r>
          </a:p>
        </p:txBody>
      </p:sp>
      <p:sp>
        <p:nvSpPr>
          <p:cNvPr id="196" name="TextBox 9"/>
          <p:cNvSpPr txBox="1"/>
          <p:nvPr/>
        </p:nvSpPr>
        <p:spPr>
          <a:xfrm>
            <a:off x="11350074" y="7020852"/>
            <a:ext cx="5909226" cy="4387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3600"/>
              </a:lnSpc>
              <a:defRPr sz="2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pPr/>
            <a:r>
              <a:t>Atracção de mais investimento privado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0073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88850" y="3015762"/>
            <a:ext cx="5102654" cy="34017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99" name="Picture 3" descr="Picture 3"/>
          <p:cNvPicPr>
            <a:picLocks noChangeAspect="1"/>
          </p:cNvPicPr>
          <p:nvPr/>
        </p:nvPicPr>
        <p:blipFill>
          <a:blip r:embed="rId3">
            <a:extLst/>
          </a:blip>
          <a:srcRect l="31" t="0" r="31" b="0"/>
          <a:stretch>
            <a:fillRect/>
          </a:stretch>
        </p:blipFill>
        <p:spPr>
          <a:xfrm>
            <a:off x="6592674" y="3015762"/>
            <a:ext cx="5102653" cy="3401768"/>
          </a:xfrm>
          <a:prstGeom prst="rect">
            <a:avLst/>
          </a:prstGeom>
          <a:ln w="12700">
            <a:miter lim="400000"/>
          </a:ln>
        </p:spPr>
      </p:pic>
      <p:pic>
        <p:nvPicPr>
          <p:cNvPr id="200" name="Picture 4" descr="Picture 4"/>
          <p:cNvPicPr>
            <a:picLocks noChangeAspect="1"/>
          </p:cNvPicPr>
          <p:nvPr/>
        </p:nvPicPr>
        <p:blipFill>
          <a:blip r:embed="rId4">
            <a:extLst/>
          </a:blip>
          <a:srcRect l="31" t="0" r="31" b="0"/>
          <a:stretch>
            <a:fillRect/>
          </a:stretch>
        </p:blipFill>
        <p:spPr>
          <a:xfrm>
            <a:off x="12096497" y="3015762"/>
            <a:ext cx="5102653" cy="340176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03" name="Group 5"/>
          <p:cNvGrpSpPr/>
          <p:nvPr/>
        </p:nvGrpSpPr>
        <p:grpSpPr>
          <a:xfrm>
            <a:off x="-334896" y="-295499"/>
            <a:ext cx="18957792" cy="2602859"/>
            <a:chOff x="0" y="0"/>
            <a:chExt cx="18957791" cy="2602857"/>
          </a:xfrm>
        </p:grpSpPr>
        <p:sp>
          <p:nvSpPr>
            <p:cNvPr id="201" name="AutoShape 6"/>
            <p:cNvSpPr/>
            <p:nvPr/>
          </p:nvSpPr>
          <p:spPr>
            <a:xfrm>
              <a:off x="0" y="-1"/>
              <a:ext cx="18957792" cy="2602859"/>
            </a:xfrm>
            <a:prstGeom prst="rect">
              <a:avLst/>
            </a:prstGeom>
            <a:solidFill>
              <a:srgbClr val="18272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202" name="TextBox 7"/>
            <p:cNvSpPr txBox="1"/>
            <p:nvPr/>
          </p:nvSpPr>
          <p:spPr>
            <a:xfrm>
              <a:off x="1363596" y="942741"/>
              <a:ext cx="15557095" cy="9823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>
                <a:lnSpc>
                  <a:spcPts val="7800"/>
                </a:lnSpc>
                <a:defRPr sz="650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/>
              <a:r>
                <a:t>OPERAÇÃO TRANSPARENTE </a:t>
              </a:r>
            </a:p>
          </p:txBody>
        </p:sp>
      </p:grpSp>
      <p:grpSp>
        <p:nvGrpSpPr>
          <p:cNvPr id="206" name="Group 8"/>
          <p:cNvGrpSpPr/>
          <p:nvPr/>
        </p:nvGrpSpPr>
        <p:grpSpPr>
          <a:xfrm>
            <a:off x="1028700" y="9228779"/>
            <a:ext cx="16230600" cy="482046"/>
            <a:chOff x="0" y="0"/>
            <a:chExt cx="16230600" cy="482045"/>
          </a:xfrm>
        </p:grpSpPr>
        <p:sp>
          <p:nvSpPr>
            <p:cNvPr id="204" name="TextBox 9"/>
            <p:cNvSpPr txBox="1"/>
            <p:nvPr/>
          </p:nvSpPr>
          <p:spPr>
            <a:xfrm>
              <a:off x="7325655" y="185631"/>
              <a:ext cx="8904945" cy="2964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r">
                <a:lnSpc>
                  <a:spcPts val="2400"/>
                </a:lnSpc>
                <a:defRPr>
                  <a:solidFill>
                    <a:srgbClr val="E5A298"/>
                  </a:solidFill>
                  <a:latin typeface="Roboto"/>
                  <a:ea typeface="Roboto"/>
                  <a:cs typeface="Roboto"/>
                  <a:sym typeface="Roboto"/>
                </a:defRPr>
              </a:lvl1pPr>
            </a:lstStyle>
            <a:p>
              <a:pPr/>
              <a:r>
                <a:t>GREENFIELD |  Institutional Presentation </a:t>
              </a:r>
            </a:p>
          </p:txBody>
        </p:sp>
        <p:sp>
          <p:nvSpPr>
            <p:cNvPr id="205" name="AutoShape 10"/>
            <p:cNvSpPr/>
            <p:nvPr/>
          </p:nvSpPr>
          <p:spPr>
            <a:xfrm>
              <a:off x="0" y="0"/>
              <a:ext cx="16230600" cy="29521"/>
            </a:xfrm>
            <a:prstGeom prst="rect">
              <a:avLst/>
            </a:prstGeom>
            <a:solidFill>
              <a:srgbClr val="E5A29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  <p:pic>
        <p:nvPicPr>
          <p:cNvPr id="207" name="Picture 11" descr="Picture 11"/>
          <p:cNvPicPr>
            <a:picLocks noChangeAspect="1"/>
          </p:cNvPicPr>
          <p:nvPr/>
        </p:nvPicPr>
        <p:blipFill>
          <a:blip r:embed="rId5">
            <a:extLst/>
          </a:blip>
          <a:srcRect l="408" t="0" r="1629" b="0"/>
          <a:stretch>
            <a:fillRect/>
          </a:stretch>
        </p:blipFill>
        <p:spPr>
          <a:xfrm>
            <a:off x="1088850" y="3015762"/>
            <a:ext cx="5102654" cy="3401768"/>
          </a:xfrm>
          <a:prstGeom prst="rect">
            <a:avLst/>
          </a:prstGeom>
          <a:ln w="12700">
            <a:miter lim="400000"/>
          </a:ln>
        </p:spPr>
      </p:pic>
      <p:pic>
        <p:nvPicPr>
          <p:cNvPr id="208" name="Picture 12" descr="Picture 12"/>
          <p:cNvPicPr>
            <a:picLocks noChangeAspect="1"/>
          </p:cNvPicPr>
          <p:nvPr/>
        </p:nvPicPr>
        <p:blipFill>
          <a:blip r:embed="rId6">
            <a:extLst/>
          </a:blip>
          <a:srcRect l="9486" t="0" r="14151" b="0"/>
          <a:stretch>
            <a:fillRect/>
          </a:stretch>
        </p:blipFill>
        <p:spPr>
          <a:xfrm>
            <a:off x="6378952" y="3015762"/>
            <a:ext cx="5530095" cy="3401768"/>
          </a:xfrm>
          <a:prstGeom prst="rect">
            <a:avLst/>
          </a:prstGeom>
          <a:ln w="12700">
            <a:miter lim="400000"/>
          </a:ln>
        </p:spPr>
      </p:pic>
      <p:pic>
        <p:nvPicPr>
          <p:cNvPr id="209" name="Picture 13" descr="Picture 13"/>
          <p:cNvPicPr>
            <a:picLocks noChangeAspect="1"/>
          </p:cNvPicPr>
          <p:nvPr/>
        </p:nvPicPr>
        <p:blipFill>
          <a:blip r:embed="rId7">
            <a:extLst/>
          </a:blip>
          <a:srcRect l="15752" t="3852" r="12996" b="0"/>
          <a:stretch>
            <a:fillRect/>
          </a:stretch>
        </p:blipFill>
        <p:spPr>
          <a:xfrm>
            <a:off x="12035203" y="3015762"/>
            <a:ext cx="5162804" cy="3401769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12" name="Group 14"/>
          <p:cNvGrpSpPr/>
          <p:nvPr/>
        </p:nvGrpSpPr>
        <p:grpSpPr>
          <a:xfrm>
            <a:off x="1089993" y="6751182"/>
            <a:ext cx="5101510" cy="2292406"/>
            <a:chOff x="0" y="0"/>
            <a:chExt cx="5101509" cy="2292404"/>
          </a:xfrm>
        </p:grpSpPr>
        <p:sp>
          <p:nvSpPr>
            <p:cNvPr id="210" name="TextBox 15"/>
            <p:cNvSpPr txBox="1"/>
            <p:nvPr/>
          </p:nvSpPr>
          <p:spPr>
            <a:xfrm>
              <a:off x="0" y="649029"/>
              <a:ext cx="5101398" cy="16433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 algn="just">
                <a:lnSpc>
                  <a:spcPts val="2600"/>
                </a:lnSpc>
                <a:defRPr sz="20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defRPr>
              </a:pPr>
              <a:r>
                <a:t># Plano de negócios afere receitas próprias e renda mensal pagar durante 25 anos; </a:t>
              </a:r>
            </a:p>
            <a:p>
              <a:pPr algn="just">
                <a:lnSpc>
                  <a:spcPts val="2600"/>
                </a:lnSpc>
                <a:defRPr sz="20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defRPr>
              </a:pPr>
              <a:r>
                <a:t># Arquitectura e Engenharia são validadas pelo inquilino com orçamento transparente; </a:t>
              </a:r>
            </a:p>
            <a:p>
              <a:pPr algn="just">
                <a:lnSpc>
                  <a:spcPts val="2600"/>
                </a:lnSpc>
                <a:defRPr sz="20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defRPr>
              </a:pPr>
              <a:r>
                <a:t># Inquilino monitoriza e audita a construção. </a:t>
              </a:r>
            </a:p>
          </p:txBody>
        </p:sp>
        <p:sp>
          <p:nvSpPr>
            <p:cNvPr id="211" name="TextBox 16"/>
            <p:cNvSpPr txBox="1"/>
            <p:nvPr/>
          </p:nvSpPr>
          <p:spPr>
            <a:xfrm>
              <a:off x="0" y="0"/>
              <a:ext cx="5101510" cy="4838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>
                <a:lnSpc>
                  <a:spcPts val="3900"/>
                </a:lnSpc>
                <a:defRPr spc="450" sz="3000">
                  <a:solidFill>
                    <a:srgbClr val="E5A298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/>
              <a:r>
                <a:t>PRIMEIRA ETAPA </a:t>
              </a:r>
            </a:p>
          </p:txBody>
        </p:sp>
      </p:grpSp>
      <p:grpSp>
        <p:nvGrpSpPr>
          <p:cNvPr id="215" name="Group 17"/>
          <p:cNvGrpSpPr/>
          <p:nvPr/>
        </p:nvGrpSpPr>
        <p:grpSpPr>
          <a:xfrm>
            <a:off x="6612866" y="6751182"/>
            <a:ext cx="5101511" cy="2292406"/>
            <a:chOff x="0" y="0"/>
            <a:chExt cx="5101509" cy="2292404"/>
          </a:xfrm>
        </p:grpSpPr>
        <p:sp>
          <p:nvSpPr>
            <p:cNvPr id="213" name="TextBox 18"/>
            <p:cNvSpPr txBox="1"/>
            <p:nvPr/>
          </p:nvSpPr>
          <p:spPr>
            <a:xfrm>
              <a:off x="0" y="649029"/>
              <a:ext cx="5101398" cy="16433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 algn="just">
                <a:lnSpc>
                  <a:spcPts val="2600"/>
                </a:lnSpc>
                <a:defRPr sz="20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defRPr>
              </a:pPr>
              <a:r>
                <a:t># Construção e equipamento executadas por investidor privado dentro dos prazos; </a:t>
              </a:r>
            </a:p>
            <a:p>
              <a:pPr algn="just">
                <a:lnSpc>
                  <a:spcPts val="2600"/>
                </a:lnSpc>
                <a:defRPr sz="20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defRPr>
              </a:pPr>
              <a:r>
                <a:t># Risco suportado pelo investidor privado;</a:t>
              </a:r>
            </a:p>
            <a:p>
              <a:pPr algn="just">
                <a:lnSpc>
                  <a:spcPts val="2600"/>
                </a:lnSpc>
                <a:defRPr sz="20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defRPr>
              </a:pPr>
              <a:r>
                <a:t># Se prazos e/ou orçamentos são excedidos o privado é responsável pelo sobrecusto.  </a:t>
              </a:r>
            </a:p>
          </p:txBody>
        </p:sp>
        <p:sp>
          <p:nvSpPr>
            <p:cNvPr id="214" name="TextBox 19"/>
            <p:cNvSpPr txBox="1"/>
            <p:nvPr/>
          </p:nvSpPr>
          <p:spPr>
            <a:xfrm>
              <a:off x="0" y="0"/>
              <a:ext cx="5101510" cy="4838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>
                <a:lnSpc>
                  <a:spcPts val="3900"/>
                </a:lnSpc>
                <a:defRPr spc="450" sz="3000">
                  <a:solidFill>
                    <a:srgbClr val="E5A298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/>
              <a:r>
                <a:t>SEGUNDA ETAPA </a:t>
              </a:r>
            </a:p>
          </p:txBody>
        </p:sp>
      </p:grpSp>
      <p:grpSp>
        <p:nvGrpSpPr>
          <p:cNvPr id="218" name="Group 20"/>
          <p:cNvGrpSpPr/>
          <p:nvPr/>
        </p:nvGrpSpPr>
        <p:grpSpPr>
          <a:xfrm>
            <a:off x="12096497" y="6751182"/>
            <a:ext cx="5101511" cy="2292406"/>
            <a:chOff x="0" y="0"/>
            <a:chExt cx="5101509" cy="2292404"/>
          </a:xfrm>
        </p:grpSpPr>
        <p:sp>
          <p:nvSpPr>
            <p:cNvPr id="216" name="TextBox 21"/>
            <p:cNvSpPr txBox="1"/>
            <p:nvPr/>
          </p:nvSpPr>
          <p:spPr>
            <a:xfrm>
              <a:off x="0" y="649029"/>
              <a:ext cx="5101398" cy="16433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 algn="just">
                <a:lnSpc>
                  <a:spcPts val="2600"/>
                </a:lnSpc>
                <a:defRPr sz="20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defRPr>
              </a:pPr>
              <a:r>
                <a:t># Apenas após a infraestrutura  concluída é paga a renda mensal durante 25 anos;</a:t>
              </a:r>
            </a:p>
            <a:p>
              <a:pPr algn="just">
                <a:lnSpc>
                  <a:spcPts val="2600"/>
                </a:lnSpc>
                <a:defRPr sz="20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defRPr>
              </a:pPr>
              <a:r>
                <a:t># Opção de compra para o inquilino, sem ónus ou encargos, após os 25 anos;</a:t>
              </a:r>
            </a:p>
            <a:p>
              <a:pPr algn="just">
                <a:lnSpc>
                  <a:spcPts val="2600"/>
                </a:lnSpc>
                <a:defRPr sz="20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defRPr>
              </a:pPr>
              <a:r>
                <a:t># Manutenção incluída na renda mensal. </a:t>
              </a:r>
            </a:p>
          </p:txBody>
        </p:sp>
        <p:sp>
          <p:nvSpPr>
            <p:cNvPr id="217" name="TextBox 22"/>
            <p:cNvSpPr txBox="1"/>
            <p:nvPr/>
          </p:nvSpPr>
          <p:spPr>
            <a:xfrm>
              <a:off x="0" y="0"/>
              <a:ext cx="5101510" cy="4838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>
                <a:lnSpc>
                  <a:spcPts val="3900"/>
                </a:lnSpc>
                <a:defRPr spc="450" sz="3000">
                  <a:solidFill>
                    <a:srgbClr val="E5A298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/>
              <a:r>
                <a:t>TERCEIRA ETAPA 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0073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150286" y="4587561"/>
            <a:ext cx="666751" cy="66675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1" name="Picture 3" descr="Picture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810625" y="4587561"/>
            <a:ext cx="666750" cy="66675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2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365777" y="4587561"/>
            <a:ext cx="666751" cy="66675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26" name="Group 5"/>
          <p:cNvGrpSpPr/>
          <p:nvPr/>
        </p:nvGrpSpPr>
        <p:grpSpPr>
          <a:xfrm>
            <a:off x="-334896" y="-295499"/>
            <a:ext cx="18957792" cy="3861092"/>
            <a:chOff x="0" y="0"/>
            <a:chExt cx="18957791" cy="3861090"/>
          </a:xfrm>
        </p:grpSpPr>
        <p:sp>
          <p:nvSpPr>
            <p:cNvPr id="223" name="AutoShape 6"/>
            <p:cNvSpPr/>
            <p:nvPr/>
          </p:nvSpPr>
          <p:spPr>
            <a:xfrm>
              <a:off x="0" y="0"/>
              <a:ext cx="18957792" cy="3784852"/>
            </a:xfrm>
            <a:prstGeom prst="rect">
              <a:avLst/>
            </a:prstGeom>
            <a:solidFill>
              <a:srgbClr val="18272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224" name="TextBox 7"/>
            <p:cNvSpPr txBox="1"/>
            <p:nvPr/>
          </p:nvSpPr>
          <p:spPr>
            <a:xfrm>
              <a:off x="1363596" y="999891"/>
              <a:ext cx="15586933" cy="22453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>
                <a:lnSpc>
                  <a:spcPts val="8800"/>
                </a:lnSpc>
                <a:defRPr sz="8000">
                  <a:solidFill>
                    <a:srgbClr val="FFFFFF"/>
                  </a:solidFill>
                  <a:latin typeface="Norwester Bold"/>
                  <a:ea typeface="Norwester Bold"/>
                  <a:cs typeface="Norwester Bold"/>
                  <a:sym typeface="Norwester Bold"/>
                </a:defRPr>
              </a:lvl1pPr>
            </a:lstStyle>
            <a:p>
              <a:pPr/>
              <a:r>
                <a:t>SEQUÊNCIA DE IMPLEMENTAÇÃO </a:t>
              </a:r>
            </a:p>
          </p:txBody>
        </p:sp>
        <p:sp>
          <p:nvSpPr>
            <p:cNvPr id="225" name="TextBox 8"/>
            <p:cNvSpPr txBox="1"/>
            <p:nvPr/>
          </p:nvSpPr>
          <p:spPr>
            <a:xfrm>
              <a:off x="1363596" y="2343453"/>
              <a:ext cx="15581364" cy="15176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>
                <a:lnSpc>
                  <a:spcPts val="6000"/>
                </a:lnSpc>
                <a:defRPr spc="250" sz="5000">
                  <a:solidFill>
                    <a:srgbClr val="00E091"/>
                  </a:solidFill>
                  <a:latin typeface="Norwester Bold"/>
                  <a:ea typeface="Norwester Bold"/>
                  <a:cs typeface="Norwester Bold"/>
                  <a:sym typeface="Norwester Bold"/>
                </a:defRPr>
              </a:lvl1pPr>
            </a:lstStyle>
            <a:p>
              <a:pPr/>
              <a:r>
                <a:t>INVESTIMENTO IMEDIATO DE 8 MILHÕES DE EUROS </a:t>
              </a:r>
            </a:p>
          </p:txBody>
        </p:sp>
      </p:grpSp>
      <p:sp>
        <p:nvSpPr>
          <p:cNvPr id="227" name="AutoShape 9"/>
          <p:cNvSpPr/>
          <p:nvPr/>
        </p:nvSpPr>
        <p:spPr>
          <a:xfrm>
            <a:off x="3993648" y="4906176"/>
            <a:ext cx="4521479" cy="29522"/>
          </a:xfrm>
          <a:prstGeom prst="rect">
            <a:avLst/>
          </a:prstGeom>
          <a:solidFill>
            <a:srgbClr val="182722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228" name="AutoShape 10"/>
          <p:cNvSpPr/>
          <p:nvPr/>
        </p:nvSpPr>
        <p:spPr>
          <a:xfrm>
            <a:off x="-1778573" y="4906176"/>
            <a:ext cx="4521478" cy="29522"/>
          </a:xfrm>
          <a:prstGeom prst="rect">
            <a:avLst/>
          </a:prstGeom>
          <a:solidFill>
            <a:srgbClr val="182722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grpSp>
        <p:nvGrpSpPr>
          <p:cNvPr id="231" name="Group 11"/>
          <p:cNvGrpSpPr/>
          <p:nvPr/>
        </p:nvGrpSpPr>
        <p:grpSpPr>
          <a:xfrm>
            <a:off x="1028699" y="5772650"/>
            <a:ext cx="4909927" cy="2553169"/>
            <a:chOff x="0" y="0"/>
            <a:chExt cx="4909925" cy="2553167"/>
          </a:xfrm>
        </p:grpSpPr>
        <p:sp>
          <p:nvSpPr>
            <p:cNvPr id="229" name="TextBox 12"/>
            <p:cNvSpPr txBox="1"/>
            <p:nvPr/>
          </p:nvSpPr>
          <p:spPr>
            <a:xfrm>
              <a:off x="1557" y="0"/>
              <a:ext cx="4906812" cy="4838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>
                <a:lnSpc>
                  <a:spcPts val="3900"/>
                </a:lnSpc>
                <a:defRPr spc="450" sz="3000">
                  <a:solidFill>
                    <a:srgbClr val="E5A298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/>
              <a:r>
                <a:t>INVESTIMENTO</a:t>
              </a:r>
            </a:p>
          </p:txBody>
        </p:sp>
        <p:sp>
          <p:nvSpPr>
            <p:cNvPr id="230" name="TextBox 13"/>
            <p:cNvSpPr txBox="1"/>
            <p:nvPr/>
          </p:nvSpPr>
          <p:spPr>
            <a:xfrm>
              <a:off x="0" y="656173"/>
              <a:ext cx="4909926" cy="18969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 algn="just">
                <a:lnSpc>
                  <a:spcPts val="2500"/>
                </a:lnSpc>
                <a:defRPr sz="19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defRPr>
              </a:pPr>
              <a:r>
                <a:t># Investimento privado de 8 Milhões de Euros a realizar de forma imediata; </a:t>
              </a:r>
            </a:p>
            <a:p>
              <a:pPr algn="just">
                <a:lnSpc>
                  <a:spcPts val="2500"/>
                </a:lnSpc>
                <a:defRPr sz="19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defRPr>
              </a:pPr>
              <a:r>
                <a:t># Concepção, construção e equipamento do maior pavilhão multiusos do Alto Minho;</a:t>
              </a:r>
            </a:p>
            <a:p>
              <a:pPr algn="just">
                <a:lnSpc>
                  <a:spcPts val="2500"/>
                </a:lnSpc>
                <a:defRPr sz="19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defRPr>
              </a:pPr>
              <a:r>
                <a:t># Parque público de 3 hectares, com lago, balneários e equipamentos desportivos. </a:t>
              </a:r>
            </a:p>
          </p:txBody>
        </p:sp>
      </p:grpSp>
      <p:grpSp>
        <p:nvGrpSpPr>
          <p:cNvPr id="234" name="Group 14"/>
          <p:cNvGrpSpPr/>
          <p:nvPr/>
        </p:nvGrpSpPr>
        <p:grpSpPr>
          <a:xfrm>
            <a:off x="6769600" y="5772650"/>
            <a:ext cx="4748798" cy="2553169"/>
            <a:chOff x="0" y="0"/>
            <a:chExt cx="4748796" cy="2553167"/>
          </a:xfrm>
        </p:grpSpPr>
        <p:sp>
          <p:nvSpPr>
            <p:cNvPr id="232" name="TextBox 15"/>
            <p:cNvSpPr txBox="1"/>
            <p:nvPr/>
          </p:nvSpPr>
          <p:spPr>
            <a:xfrm>
              <a:off x="1505" y="0"/>
              <a:ext cx="4745786" cy="4838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>
                <a:lnSpc>
                  <a:spcPts val="3900"/>
                </a:lnSpc>
                <a:defRPr spc="450" sz="3000">
                  <a:solidFill>
                    <a:srgbClr val="E5A298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/>
              <a:r>
                <a:t>ARRENDAMENTO</a:t>
              </a:r>
            </a:p>
          </p:txBody>
        </p:sp>
        <p:sp>
          <p:nvSpPr>
            <p:cNvPr id="233" name="TextBox 16"/>
            <p:cNvSpPr txBox="1"/>
            <p:nvPr/>
          </p:nvSpPr>
          <p:spPr>
            <a:xfrm>
              <a:off x="0" y="656173"/>
              <a:ext cx="4748797" cy="18969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 algn="just">
                <a:lnSpc>
                  <a:spcPts val="2500"/>
                </a:lnSpc>
                <a:defRPr sz="19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defRPr>
              </a:pPr>
              <a:r>
                <a:t># Construção monitorizada e auditada pelo inquilino antes do arrendamento;</a:t>
              </a:r>
            </a:p>
            <a:p>
              <a:pPr algn="just">
                <a:lnSpc>
                  <a:spcPts val="2500"/>
                </a:lnSpc>
                <a:defRPr sz="19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defRPr>
              </a:pPr>
              <a:r>
                <a:t># Após a construção ser validada pelo inquilino é que arrendamento tem lugar; </a:t>
              </a:r>
            </a:p>
            <a:p>
              <a:pPr algn="just">
                <a:lnSpc>
                  <a:spcPts val="2500"/>
                </a:lnSpc>
                <a:defRPr sz="19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defRPr>
              </a:pPr>
              <a:r>
                <a:t>#  Renda mensal inclui a manutenção da infraestrutura durante período 25 anos. </a:t>
              </a:r>
            </a:p>
          </p:txBody>
        </p:sp>
      </p:grpSp>
      <p:grpSp>
        <p:nvGrpSpPr>
          <p:cNvPr id="237" name="Group 17"/>
          <p:cNvGrpSpPr/>
          <p:nvPr/>
        </p:nvGrpSpPr>
        <p:grpSpPr>
          <a:xfrm>
            <a:off x="12139003" y="5772650"/>
            <a:ext cx="5120298" cy="2553169"/>
            <a:chOff x="0" y="0"/>
            <a:chExt cx="5120297" cy="2553167"/>
          </a:xfrm>
        </p:grpSpPr>
        <p:sp>
          <p:nvSpPr>
            <p:cNvPr id="235" name="TextBox 18"/>
            <p:cNvSpPr txBox="1"/>
            <p:nvPr/>
          </p:nvSpPr>
          <p:spPr>
            <a:xfrm>
              <a:off x="1623" y="0"/>
              <a:ext cx="5117050" cy="4838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>
                <a:lnSpc>
                  <a:spcPts val="3900"/>
                </a:lnSpc>
                <a:defRPr spc="450" sz="3000">
                  <a:solidFill>
                    <a:srgbClr val="E5A298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/>
              <a:r>
                <a:t>PROPRIEDADE</a:t>
              </a:r>
            </a:p>
          </p:txBody>
        </p:sp>
        <p:sp>
          <p:nvSpPr>
            <p:cNvPr id="236" name="TextBox 19"/>
            <p:cNvSpPr txBox="1"/>
            <p:nvPr/>
          </p:nvSpPr>
          <p:spPr>
            <a:xfrm>
              <a:off x="0" y="656173"/>
              <a:ext cx="5120298" cy="18969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 algn="just">
                <a:lnSpc>
                  <a:spcPts val="2500"/>
                </a:lnSpc>
                <a:defRPr sz="19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defRPr>
              </a:pPr>
              <a:r>
                <a:t># Após 25 anos  inquilino tem a opção de compra por um valor até 100,000.00 Euros;</a:t>
              </a:r>
            </a:p>
            <a:p>
              <a:pPr algn="just">
                <a:lnSpc>
                  <a:spcPts val="2500"/>
                </a:lnSpc>
                <a:defRPr sz="19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defRPr>
              </a:pPr>
              <a:r>
                <a:t># Valor definitivo de aquisição é definido por perito de lista oficial do Ministério da Justiça; </a:t>
              </a:r>
            </a:p>
            <a:p>
              <a:pPr algn="just">
                <a:lnSpc>
                  <a:spcPts val="2500"/>
                </a:lnSpc>
                <a:defRPr sz="19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defRPr>
              </a:pPr>
              <a:r>
                <a:t># Se a opção de compra  for exercida   a propriedade é transferida isenta de ónus </a:t>
              </a:r>
            </a:p>
          </p:txBody>
        </p:sp>
      </p:grpSp>
      <p:grpSp>
        <p:nvGrpSpPr>
          <p:cNvPr id="240" name="Group 20"/>
          <p:cNvGrpSpPr/>
          <p:nvPr/>
        </p:nvGrpSpPr>
        <p:grpSpPr>
          <a:xfrm>
            <a:off x="1028700" y="9228779"/>
            <a:ext cx="16230600" cy="482046"/>
            <a:chOff x="0" y="0"/>
            <a:chExt cx="16230600" cy="482045"/>
          </a:xfrm>
        </p:grpSpPr>
        <p:sp>
          <p:nvSpPr>
            <p:cNvPr id="238" name="TextBox 21"/>
            <p:cNvSpPr txBox="1"/>
            <p:nvPr/>
          </p:nvSpPr>
          <p:spPr>
            <a:xfrm>
              <a:off x="7325655" y="185631"/>
              <a:ext cx="8904945" cy="2964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r">
                <a:lnSpc>
                  <a:spcPts val="2400"/>
                </a:lnSpc>
                <a:defRPr>
                  <a:solidFill>
                    <a:srgbClr val="E5A298"/>
                  </a:solidFill>
                  <a:latin typeface="Roboto"/>
                  <a:ea typeface="Roboto"/>
                  <a:cs typeface="Roboto"/>
                  <a:sym typeface="Roboto"/>
                </a:defRPr>
              </a:lvl1pPr>
            </a:lstStyle>
            <a:p>
              <a:pPr/>
              <a:r>
                <a:t>GREENFIELD |  Institutional Presentation </a:t>
              </a:r>
            </a:p>
          </p:txBody>
        </p:sp>
        <p:sp>
          <p:nvSpPr>
            <p:cNvPr id="239" name="AutoShape 22"/>
            <p:cNvSpPr/>
            <p:nvPr/>
          </p:nvSpPr>
          <p:spPr>
            <a:xfrm>
              <a:off x="0" y="0"/>
              <a:ext cx="16230600" cy="29521"/>
            </a:xfrm>
            <a:prstGeom prst="rect">
              <a:avLst/>
            </a:prstGeom>
            <a:solidFill>
              <a:srgbClr val="E5A29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  <p:sp>
        <p:nvSpPr>
          <p:cNvPr id="241" name="AutoShape 23"/>
          <p:cNvSpPr/>
          <p:nvPr/>
        </p:nvSpPr>
        <p:spPr>
          <a:xfrm>
            <a:off x="9655277" y="4891416"/>
            <a:ext cx="4521479" cy="29522"/>
          </a:xfrm>
          <a:prstGeom prst="rect">
            <a:avLst/>
          </a:prstGeom>
          <a:solidFill>
            <a:srgbClr val="182722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242" name="AutoShape 24"/>
          <p:cNvSpPr/>
          <p:nvPr/>
        </p:nvSpPr>
        <p:spPr>
          <a:xfrm>
            <a:off x="15197229" y="4891416"/>
            <a:ext cx="4521478" cy="29522"/>
          </a:xfrm>
          <a:prstGeom prst="rect">
            <a:avLst/>
          </a:prstGeom>
          <a:solidFill>
            <a:srgbClr val="182722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0073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6" name="Group 2"/>
          <p:cNvGrpSpPr/>
          <p:nvPr/>
        </p:nvGrpSpPr>
        <p:grpSpPr>
          <a:xfrm>
            <a:off x="2938261" y="7048831"/>
            <a:ext cx="3949949" cy="2457609"/>
            <a:chOff x="0" y="0"/>
            <a:chExt cx="3949948" cy="2457608"/>
          </a:xfrm>
        </p:grpSpPr>
        <p:sp>
          <p:nvSpPr>
            <p:cNvPr id="244" name="TextBox 3"/>
            <p:cNvSpPr txBox="1"/>
            <p:nvPr/>
          </p:nvSpPr>
          <p:spPr>
            <a:xfrm>
              <a:off x="553" y="1104429"/>
              <a:ext cx="3948843" cy="135318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 algn="r">
                <a:lnSpc>
                  <a:spcPts val="3600"/>
                </a:lnSpc>
                <a:defRPr sz="250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pPr>
              <a:r>
                <a:t>Contabilista Certificado</a:t>
              </a:r>
            </a:p>
            <a:p>
              <a:pPr algn="r">
                <a:lnSpc>
                  <a:spcPts val="3600"/>
                </a:lnSpc>
                <a:defRPr sz="25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defRPr>
              </a:pPr>
              <a:r>
                <a:t>victor.pimentel@moneris.pt+ 351 91 81 62 525</a:t>
              </a:r>
            </a:p>
          </p:txBody>
        </p:sp>
        <p:sp>
          <p:nvSpPr>
            <p:cNvPr id="245" name="TextBox 4"/>
            <p:cNvSpPr txBox="1"/>
            <p:nvPr/>
          </p:nvSpPr>
          <p:spPr>
            <a:xfrm>
              <a:off x="0" y="0"/>
              <a:ext cx="3949949" cy="9791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r">
                <a:lnSpc>
                  <a:spcPts val="3900"/>
                </a:lnSpc>
                <a:defRPr spc="450" sz="3000">
                  <a:solidFill>
                    <a:srgbClr val="E5A298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/>
              <a:r>
                <a:t>VICTOR PIMENTEL</a:t>
              </a:r>
            </a:p>
          </p:txBody>
        </p:sp>
      </p:grpSp>
      <p:grpSp>
        <p:nvGrpSpPr>
          <p:cNvPr id="249" name="Group 5"/>
          <p:cNvGrpSpPr/>
          <p:nvPr/>
        </p:nvGrpSpPr>
        <p:grpSpPr>
          <a:xfrm>
            <a:off x="1028699" y="1071562"/>
            <a:ext cx="7367767" cy="3362941"/>
            <a:chOff x="0" y="0"/>
            <a:chExt cx="7367765" cy="3362940"/>
          </a:xfrm>
        </p:grpSpPr>
        <p:sp>
          <p:nvSpPr>
            <p:cNvPr id="247" name="TextBox 6"/>
            <p:cNvSpPr txBox="1"/>
            <p:nvPr/>
          </p:nvSpPr>
          <p:spPr>
            <a:xfrm>
              <a:off x="4285" y="2465129"/>
              <a:ext cx="7363481" cy="7425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>
                <a:lnSpc>
                  <a:spcPts val="5900"/>
                </a:lnSpc>
                <a:defRPr spc="247" sz="4900">
                  <a:solidFill>
                    <a:srgbClr val="FFFFFF"/>
                  </a:solidFill>
                  <a:latin typeface="Norwester Bold"/>
                  <a:ea typeface="Norwester Bold"/>
                  <a:cs typeface="Norwester Bold"/>
                  <a:sym typeface="Norwester Bold"/>
                </a:defRPr>
              </a:lvl1pPr>
            </a:lstStyle>
            <a:p>
              <a:pPr/>
              <a:r>
                <a:t>EQUIPA LOCAL</a:t>
              </a:r>
            </a:p>
          </p:txBody>
        </p:sp>
        <p:sp>
          <p:nvSpPr>
            <p:cNvPr id="248" name="TextBox 7"/>
            <p:cNvSpPr txBox="1"/>
            <p:nvPr/>
          </p:nvSpPr>
          <p:spPr>
            <a:xfrm>
              <a:off x="0" y="0"/>
              <a:ext cx="7367766" cy="33629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>
                <a:lnSpc>
                  <a:spcPts val="8800"/>
                </a:lnSpc>
                <a:defRPr sz="8000">
                  <a:solidFill>
                    <a:srgbClr val="E5A298"/>
                  </a:solidFill>
                  <a:latin typeface="Norwester Bold"/>
                  <a:ea typeface="Norwester Bold"/>
                  <a:cs typeface="Norwester Bold"/>
                  <a:sym typeface="Norwester Bold"/>
                </a:defRPr>
              </a:lvl1pPr>
            </a:lstStyle>
            <a:p>
              <a:pPr/>
              <a:r>
                <a:t>EQUIPA MULTIDISCIPLINAR</a:t>
              </a:r>
            </a:p>
          </p:txBody>
        </p:sp>
      </p:grpSp>
      <p:grpSp>
        <p:nvGrpSpPr>
          <p:cNvPr id="252" name="Group 8"/>
          <p:cNvGrpSpPr/>
          <p:nvPr/>
        </p:nvGrpSpPr>
        <p:grpSpPr>
          <a:xfrm>
            <a:off x="7724181" y="7048831"/>
            <a:ext cx="4496075" cy="2457609"/>
            <a:chOff x="0" y="0"/>
            <a:chExt cx="4496074" cy="2457608"/>
          </a:xfrm>
        </p:grpSpPr>
        <p:sp>
          <p:nvSpPr>
            <p:cNvPr id="250" name="TextBox 9"/>
            <p:cNvSpPr txBox="1"/>
            <p:nvPr/>
          </p:nvSpPr>
          <p:spPr>
            <a:xfrm>
              <a:off x="630" y="1104429"/>
              <a:ext cx="4494815" cy="135318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 algn="r">
                <a:lnSpc>
                  <a:spcPts val="3600"/>
                </a:lnSpc>
                <a:defRPr sz="250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pPr>
              <a:r>
                <a:t>Revisor Oficial de Contas</a:t>
              </a:r>
            </a:p>
            <a:p>
              <a:pPr algn="r">
                <a:lnSpc>
                  <a:spcPts val="3600"/>
                </a:lnSpc>
                <a:defRPr sz="25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defRPr>
              </a:pPr>
              <a:r>
                <a:t>fpeixinho.roc@gmail.com</a:t>
              </a:r>
            </a:p>
            <a:p>
              <a:pPr algn="r">
                <a:lnSpc>
                  <a:spcPts val="3600"/>
                </a:lnSpc>
                <a:defRPr sz="25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defRPr>
              </a:pPr>
              <a:r>
                <a:t>+ 351 96 90 89 808 </a:t>
              </a:r>
            </a:p>
          </p:txBody>
        </p:sp>
        <p:sp>
          <p:nvSpPr>
            <p:cNvPr id="251" name="TextBox 10"/>
            <p:cNvSpPr txBox="1"/>
            <p:nvPr/>
          </p:nvSpPr>
          <p:spPr>
            <a:xfrm>
              <a:off x="0" y="0"/>
              <a:ext cx="4496075" cy="9791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 algn="r">
                <a:lnSpc>
                  <a:spcPts val="3900"/>
                </a:lnSpc>
                <a:defRPr spc="450" sz="3000">
                  <a:solidFill>
                    <a:srgbClr val="E5A298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pPr>
              <a:r>
                <a:t>FERNANDO PEIXINHO</a:t>
              </a:r>
              <a:r>
                <a:rPr>
                  <a:latin typeface="Roboto"/>
                  <a:ea typeface="Roboto"/>
                  <a:cs typeface="Roboto"/>
                  <a:sym typeface="Roboto"/>
                </a:rPr>
                <a:t> </a:t>
              </a:r>
            </a:p>
          </p:txBody>
        </p:sp>
      </p:grpSp>
      <p:grpSp>
        <p:nvGrpSpPr>
          <p:cNvPr id="255" name="Group 11"/>
          <p:cNvGrpSpPr/>
          <p:nvPr/>
        </p:nvGrpSpPr>
        <p:grpSpPr>
          <a:xfrm>
            <a:off x="12961363" y="7048831"/>
            <a:ext cx="4355088" cy="2457609"/>
            <a:chOff x="0" y="0"/>
            <a:chExt cx="4355086" cy="2457608"/>
          </a:xfrm>
        </p:grpSpPr>
        <p:sp>
          <p:nvSpPr>
            <p:cNvPr id="253" name="TextBox 12"/>
            <p:cNvSpPr txBox="1"/>
            <p:nvPr/>
          </p:nvSpPr>
          <p:spPr>
            <a:xfrm>
              <a:off x="610" y="1104429"/>
              <a:ext cx="4353868" cy="135318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 algn="r">
                <a:lnSpc>
                  <a:spcPts val="3600"/>
                </a:lnSpc>
                <a:defRPr sz="250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pPr>
              <a:r>
                <a:t>Advogado e AssessorJurídico</a:t>
              </a:r>
              <a:r>
                <a:rPr>
                  <a:latin typeface="Roboto"/>
                  <a:ea typeface="Roboto"/>
                  <a:cs typeface="Roboto"/>
                  <a:sym typeface="Roboto"/>
                </a:rPr>
                <a:t> </a:t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  <a:p>
              <a:pPr algn="r">
                <a:lnSpc>
                  <a:spcPts val="3600"/>
                </a:lnSpc>
                <a:defRPr sz="25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defRPr>
              </a:pPr>
              <a:r>
                <a:t>pvenancio.adv@sapo.pt</a:t>
              </a:r>
            </a:p>
            <a:p>
              <a:pPr algn="r">
                <a:lnSpc>
                  <a:spcPts val="3600"/>
                </a:lnSpc>
                <a:defRPr sz="25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defRPr>
              </a:pPr>
              <a:r>
                <a:t>+ 351 91 70 08 184 </a:t>
              </a:r>
            </a:p>
          </p:txBody>
        </p:sp>
        <p:sp>
          <p:nvSpPr>
            <p:cNvPr id="254" name="TextBox 13"/>
            <p:cNvSpPr txBox="1"/>
            <p:nvPr/>
          </p:nvSpPr>
          <p:spPr>
            <a:xfrm>
              <a:off x="0" y="0"/>
              <a:ext cx="4355087" cy="9791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r">
                <a:lnSpc>
                  <a:spcPts val="3900"/>
                </a:lnSpc>
                <a:defRPr spc="450" sz="3000">
                  <a:solidFill>
                    <a:srgbClr val="E5A298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/>
              <a:r>
                <a:t>PEDRO         VENÂNCIO</a:t>
              </a:r>
            </a:p>
          </p:txBody>
        </p:sp>
      </p:grpSp>
      <p:grpSp>
        <p:nvGrpSpPr>
          <p:cNvPr id="258" name="Group 14"/>
          <p:cNvGrpSpPr/>
          <p:nvPr/>
        </p:nvGrpSpPr>
        <p:grpSpPr>
          <a:xfrm>
            <a:off x="3079249" y="4260592"/>
            <a:ext cx="3808963" cy="2457609"/>
            <a:chOff x="0" y="0"/>
            <a:chExt cx="3808962" cy="2457608"/>
          </a:xfrm>
        </p:grpSpPr>
        <p:sp>
          <p:nvSpPr>
            <p:cNvPr id="256" name="TextBox 15"/>
            <p:cNvSpPr txBox="1"/>
            <p:nvPr/>
          </p:nvSpPr>
          <p:spPr>
            <a:xfrm>
              <a:off x="533" y="1104429"/>
              <a:ext cx="3807896" cy="135318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 algn="r">
                <a:lnSpc>
                  <a:spcPts val="3600"/>
                </a:lnSpc>
                <a:defRPr sz="250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pPr>
              <a:r>
                <a:t>Administrador Delegado</a:t>
              </a:r>
            </a:p>
            <a:p>
              <a:pPr algn="r">
                <a:lnSpc>
                  <a:spcPts val="3600"/>
                </a:lnSpc>
                <a:defRPr sz="25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defRPr>
              </a:pPr>
              <a:r>
                <a:t>ricardo@greenfield-capital</a:t>
              </a:r>
            </a:p>
            <a:p>
              <a:pPr algn="r">
                <a:lnSpc>
                  <a:spcPts val="3600"/>
                </a:lnSpc>
                <a:defRPr sz="25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defRPr>
              </a:pPr>
              <a:r>
                <a:t>+ 351 92 66 15 575</a:t>
              </a:r>
            </a:p>
          </p:txBody>
        </p:sp>
        <p:sp>
          <p:nvSpPr>
            <p:cNvPr id="257" name="TextBox 16"/>
            <p:cNvSpPr txBox="1"/>
            <p:nvPr/>
          </p:nvSpPr>
          <p:spPr>
            <a:xfrm>
              <a:off x="0" y="0"/>
              <a:ext cx="3808963" cy="9791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r">
                <a:lnSpc>
                  <a:spcPts val="3900"/>
                </a:lnSpc>
                <a:defRPr spc="450" sz="3000">
                  <a:solidFill>
                    <a:srgbClr val="E5A298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/>
              <a:r>
                <a:t>RICARDO MOUTINHO</a:t>
              </a:r>
            </a:p>
          </p:txBody>
        </p:sp>
      </p:grpSp>
      <p:grpSp>
        <p:nvGrpSpPr>
          <p:cNvPr id="261" name="Group 17"/>
          <p:cNvGrpSpPr/>
          <p:nvPr/>
        </p:nvGrpSpPr>
        <p:grpSpPr>
          <a:xfrm>
            <a:off x="7550543" y="4260592"/>
            <a:ext cx="4669711" cy="2914809"/>
            <a:chOff x="0" y="0"/>
            <a:chExt cx="4669709" cy="2914808"/>
          </a:xfrm>
        </p:grpSpPr>
        <p:sp>
          <p:nvSpPr>
            <p:cNvPr id="259" name="TextBox 18"/>
            <p:cNvSpPr txBox="1"/>
            <p:nvPr/>
          </p:nvSpPr>
          <p:spPr>
            <a:xfrm>
              <a:off x="653" y="1104429"/>
              <a:ext cx="4668404" cy="181038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 algn="r">
                <a:lnSpc>
                  <a:spcPts val="3600"/>
                </a:lnSpc>
                <a:defRPr sz="250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pPr>
              <a:r>
                <a:t>Director de Investimentos</a:t>
              </a:r>
              <a:r>
                <a:rPr>
                  <a:latin typeface="Roboto"/>
                  <a:ea typeface="Roboto"/>
                  <a:cs typeface="Roboto"/>
                  <a:sym typeface="Roboto"/>
                </a:rPr>
                <a:t> </a:t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  <a:p>
              <a:pPr algn="r">
                <a:lnSpc>
                  <a:spcPts val="3600"/>
                </a:lnSpc>
                <a:defRPr sz="25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defRPr>
              </a:pPr>
              <a:r>
                <a:t>carreira@greeenfield-capital.com</a:t>
              </a:r>
            </a:p>
            <a:p>
              <a:pPr algn="r">
                <a:lnSpc>
                  <a:spcPts val="3600"/>
                </a:lnSpc>
                <a:defRPr sz="25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defRPr>
              </a:pPr>
              <a:r>
                <a:t>+ 351 93 20 66 196</a:t>
              </a:r>
            </a:p>
          </p:txBody>
        </p:sp>
        <p:sp>
          <p:nvSpPr>
            <p:cNvPr id="260" name="TextBox 19"/>
            <p:cNvSpPr txBox="1"/>
            <p:nvPr/>
          </p:nvSpPr>
          <p:spPr>
            <a:xfrm>
              <a:off x="0" y="0"/>
              <a:ext cx="4669710" cy="9791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r">
                <a:lnSpc>
                  <a:spcPts val="3900"/>
                </a:lnSpc>
                <a:defRPr spc="450" sz="3000">
                  <a:solidFill>
                    <a:srgbClr val="E5A298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/>
              <a:r>
                <a:t>JOSÉ CARREIRA MARTINS</a:t>
              </a:r>
            </a:p>
          </p:txBody>
        </p:sp>
      </p:grpSp>
      <p:grpSp>
        <p:nvGrpSpPr>
          <p:cNvPr id="264" name="Group 20"/>
          <p:cNvGrpSpPr/>
          <p:nvPr/>
        </p:nvGrpSpPr>
        <p:grpSpPr>
          <a:xfrm>
            <a:off x="12690295" y="4260592"/>
            <a:ext cx="4569006" cy="2457609"/>
            <a:chOff x="0" y="0"/>
            <a:chExt cx="4569004" cy="2457608"/>
          </a:xfrm>
        </p:grpSpPr>
        <p:sp>
          <p:nvSpPr>
            <p:cNvPr id="262" name="TextBox 21"/>
            <p:cNvSpPr txBox="1"/>
            <p:nvPr/>
          </p:nvSpPr>
          <p:spPr>
            <a:xfrm>
              <a:off x="640" y="1104429"/>
              <a:ext cx="4567725" cy="135318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 algn="r">
                <a:lnSpc>
                  <a:spcPts val="3600"/>
                </a:lnSpc>
                <a:defRPr sz="250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pPr>
              <a:r>
                <a:t>Directora Comercial EMEA</a:t>
              </a:r>
            </a:p>
            <a:p>
              <a:pPr algn="r">
                <a:lnSpc>
                  <a:spcPts val="3600"/>
                </a:lnSpc>
                <a:defRPr sz="25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defRPr>
              </a:pPr>
              <a:r>
                <a:t>salome@greenfield-capital.com </a:t>
              </a:r>
            </a:p>
            <a:p>
              <a:pPr algn="r">
                <a:lnSpc>
                  <a:spcPts val="3600"/>
                </a:lnSpc>
                <a:defRPr sz="25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defRPr>
              </a:pPr>
              <a:r>
                <a:t>+ 995 57 74 85 445 </a:t>
              </a:r>
            </a:p>
          </p:txBody>
        </p:sp>
        <p:sp>
          <p:nvSpPr>
            <p:cNvPr id="263" name="TextBox 22"/>
            <p:cNvSpPr txBox="1"/>
            <p:nvPr/>
          </p:nvSpPr>
          <p:spPr>
            <a:xfrm>
              <a:off x="0" y="0"/>
              <a:ext cx="4569005" cy="9791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r">
                <a:lnSpc>
                  <a:spcPts val="3900"/>
                </a:lnSpc>
                <a:defRPr spc="450" sz="3000">
                  <a:solidFill>
                    <a:srgbClr val="E5A298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/>
              <a:r>
                <a:t>SALOMÉ SIKHARULIDZE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0073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AutoShape 2"/>
          <p:cNvSpPr/>
          <p:nvPr/>
        </p:nvSpPr>
        <p:spPr>
          <a:xfrm>
            <a:off x="9931892" y="-294470"/>
            <a:ext cx="8670076" cy="10875941"/>
          </a:xfrm>
          <a:prstGeom prst="rect">
            <a:avLst/>
          </a:prstGeom>
          <a:solidFill>
            <a:srgbClr val="182722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grpSp>
        <p:nvGrpSpPr>
          <p:cNvPr id="269" name="Group 3"/>
          <p:cNvGrpSpPr/>
          <p:nvPr/>
        </p:nvGrpSpPr>
        <p:grpSpPr>
          <a:xfrm>
            <a:off x="10505658" y="3176319"/>
            <a:ext cx="7277307" cy="4706287"/>
            <a:chOff x="0" y="0"/>
            <a:chExt cx="7277306" cy="4706286"/>
          </a:xfrm>
        </p:grpSpPr>
        <p:sp>
          <p:nvSpPr>
            <p:cNvPr id="267" name="TextBox 4"/>
            <p:cNvSpPr txBox="1"/>
            <p:nvPr/>
          </p:nvSpPr>
          <p:spPr>
            <a:xfrm>
              <a:off x="3797" y="2465129"/>
              <a:ext cx="7273509" cy="22411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>
                <a:lnSpc>
                  <a:spcPts val="5900"/>
                </a:lnSpc>
                <a:defRPr spc="247" sz="4900">
                  <a:solidFill>
                    <a:srgbClr val="00E091"/>
                  </a:solidFill>
                  <a:latin typeface="Norwester Bold"/>
                  <a:ea typeface="Norwester Bold"/>
                  <a:cs typeface="Norwester Bold"/>
                  <a:sym typeface="Norwester Bold"/>
                </a:defRPr>
              </a:lvl1pPr>
            </a:lstStyle>
            <a:p>
              <a:pPr/>
              <a:r>
                <a:t>AO DISPÔR PARA DÚVIDAS E/OU QUESTÕES   </a:t>
              </a:r>
            </a:p>
          </p:txBody>
        </p:sp>
        <p:sp>
          <p:nvSpPr>
            <p:cNvPr id="268" name="TextBox 5"/>
            <p:cNvSpPr txBox="1"/>
            <p:nvPr/>
          </p:nvSpPr>
          <p:spPr>
            <a:xfrm>
              <a:off x="0" y="0"/>
              <a:ext cx="7277307" cy="33629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>
                <a:lnSpc>
                  <a:spcPts val="8800"/>
                </a:lnSpc>
                <a:defRPr sz="8000">
                  <a:solidFill>
                    <a:srgbClr val="FFFFFF"/>
                  </a:solidFill>
                  <a:latin typeface="Norwester Bold"/>
                  <a:ea typeface="Norwester Bold"/>
                  <a:cs typeface="Norwester Bold"/>
                  <a:sym typeface="Norwester Bold"/>
                </a:defRPr>
              </a:lvl1pPr>
            </a:lstStyle>
            <a:p>
              <a:pPr/>
              <a:r>
                <a:t>INFORMAÇÃO DE CONTACTO  </a:t>
              </a:r>
            </a:p>
          </p:txBody>
        </p:sp>
      </p:grpSp>
      <p:grpSp>
        <p:nvGrpSpPr>
          <p:cNvPr id="276" name="Group 6"/>
          <p:cNvGrpSpPr/>
          <p:nvPr/>
        </p:nvGrpSpPr>
        <p:grpSpPr>
          <a:xfrm>
            <a:off x="1028699" y="2322727"/>
            <a:ext cx="7881137" cy="5609250"/>
            <a:chOff x="0" y="0"/>
            <a:chExt cx="7881136" cy="5609248"/>
          </a:xfrm>
        </p:grpSpPr>
        <p:sp>
          <p:nvSpPr>
            <p:cNvPr id="270" name="TextBox 7"/>
            <p:cNvSpPr txBox="1"/>
            <p:nvPr/>
          </p:nvSpPr>
          <p:spPr>
            <a:xfrm>
              <a:off x="0" y="0"/>
              <a:ext cx="7881137" cy="4838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>
                <a:lnSpc>
                  <a:spcPts val="3900"/>
                </a:lnSpc>
                <a:defRPr spc="450" sz="3000">
                  <a:solidFill>
                    <a:srgbClr val="E5A298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/>
              <a:r>
                <a:t>SEDE INTERNACIONAL </a:t>
              </a:r>
            </a:p>
          </p:txBody>
        </p:sp>
        <p:sp>
          <p:nvSpPr>
            <p:cNvPr id="271" name="TextBox 8"/>
            <p:cNvSpPr txBox="1"/>
            <p:nvPr/>
          </p:nvSpPr>
          <p:spPr>
            <a:xfrm>
              <a:off x="0" y="572192"/>
              <a:ext cx="7877323" cy="12953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 algn="just">
                <a:lnSpc>
                  <a:spcPts val="3500"/>
                </a:lnSpc>
                <a:defRPr sz="24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defRPr>
              </a:pPr>
              <a:r>
                <a:t>Al Nakheel, Ras Al Khaimah,</a:t>
              </a:r>
            </a:p>
            <a:p>
              <a:pPr algn="just">
                <a:lnSpc>
                  <a:spcPts val="3500"/>
                </a:lnSpc>
                <a:defRPr sz="1200">
                  <a:solidFill>
                    <a:srgbClr val="FFFFFF"/>
                  </a:solidFill>
                  <a:latin typeface="Arimo"/>
                  <a:ea typeface="Arimo"/>
                  <a:cs typeface="Arimo"/>
                  <a:sym typeface="Arimo"/>
                </a:defRPr>
              </a:pPr>
              <a:r>
                <a:t>10055 United Arab Emirates</a:t>
              </a:r>
            </a:p>
          </p:txBody>
        </p:sp>
        <p:sp>
          <p:nvSpPr>
            <p:cNvPr id="272" name="TextBox 9"/>
            <p:cNvSpPr txBox="1"/>
            <p:nvPr/>
          </p:nvSpPr>
          <p:spPr>
            <a:xfrm>
              <a:off x="0" y="2293163"/>
              <a:ext cx="7881137" cy="4838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>
                <a:lnSpc>
                  <a:spcPts val="3900"/>
                </a:lnSpc>
                <a:defRPr spc="450" sz="3000">
                  <a:solidFill>
                    <a:srgbClr val="E5A298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/>
              <a:r>
                <a:t>REPRESENTAÇÃO EM PORTUGAL </a:t>
              </a:r>
            </a:p>
          </p:txBody>
        </p:sp>
        <p:sp>
          <p:nvSpPr>
            <p:cNvPr id="273" name="TextBox 10"/>
            <p:cNvSpPr txBox="1"/>
            <p:nvPr/>
          </p:nvSpPr>
          <p:spPr>
            <a:xfrm>
              <a:off x="0" y="2865356"/>
              <a:ext cx="7877323" cy="8701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>
                <a:lnSpc>
                  <a:spcPts val="3500"/>
                </a:lnSpc>
                <a:defRPr sz="24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defRPr>
              </a:pPr>
              <a:r>
                <a:t>163, 31 de Janeiro </a:t>
              </a:r>
            </a:p>
            <a:p>
              <a:pPr>
                <a:lnSpc>
                  <a:spcPts val="3500"/>
                </a:lnSpc>
                <a:defRPr sz="24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defRPr>
              </a:pPr>
              <a:r>
                <a:t>4000-543 Porto, Portugal </a:t>
              </a:r>
            </a:p>
          </p:txBody>
        </p:sp>
        <p:sp>
          <p:nvSpPr>
            <p:cNvPr id="274" name="TextBox 11"/>
            <p:cNvSpPr txBox="1"/>
            <p:nvPr/>
          </p:nvSpPr>
          <p:spPr>
            <a:xfrm>
              <a:off x="0" y="4166857"/>
              <a:ext cx="7881137" cy="4838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>
                <a:lnSpc>
                  <a:spcPts val="3900"/>
                </a:lnSpc>
                <a:defRPr spc="450" sz="3000">
                  <a:solidFill>
                    <a:srgbClr val="E5A298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/>
              <a:r>
                <a:t>CONTACTOS</a:t>
              </a:r>
            </a:p>
          </p:txBody>
        </p:sp>
        <p:sp>
          <p:nvSpPr>
            <p:cNvPr id="275" name="TextBox 12"/>
            <p:cNvSpPr txBox="1"/>
            <p:nvPr/>
          </p:nvSpPr>
          <p:spPr>
            <a:xfrm>
              <a:off x="0" y="4739050"/>
              <a:ext cx="7877323" cy="8701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>
                <a:lnSpc>
                  <a:spcPts val="3500"/>
                </a:lnSpc>
                <a:defRPr sz="24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defRPr>
              </a:pPr>
              <a:r>
                <a:t>+ 351 932 066 196</a:t>
              </a:r>
            </a:p>
            <a:p>
              <a:pPr>
                <a:lnSpc>
                  <a:spcPts val="3500"/>
                </a:lnSpc>
                <a:defRPr sz="24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defRPr>
              </a:pPr>
              <a:r>
                <a:t>info@greenfield-capital.com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1827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rcRect l="0" t="6375" r="0" b="6375"/>
          <a:stretch>
            <a:fillRect/>
          </a:stretch>
        </p:blipFill>
        <p:spPr>
          <a:xfrm>
            <a:off x="-309182" y="-351597"/>
            <a:ext cx="9453182" cy="5495098"/>
          </a:xfrm>
          <a:prstGeom prst="rect">
            <a:avLst/>
          </a:prstGeom>
          <a:ln w="12700">
            <a:miter lim="400000"/>
          </a:ln>
        </p:spPr>
      </p:pic>
      <p:pic>
        <p:nvPicPr>
          <p:cNvPr id="279" name="Picture 3" descr="Picture 3"/>
          <p:cNvPicPr>
            <a:picLocks noChangeAspect="1"/>
          </p:cNvPicPr>
          <p:nvPr/>
        </p:nvPicPr>
        <p:blipFill>
          <a:blip r:embed="rId3">
            <a:extLst/>
          </a:blip>
          <a:srcRect l="0" t="6375" r="0" b="6375"/>
          <a:stretch>
            <a:fillRect/>
          </a:stretch>
        </p:blipFill>
        <p:spPr>
          <a:xfrm>
            <a:off x="9144000" y="5143499"/>
            <a:ext cx="9453182" cy="549509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83" name="Group 4"/>
          <p:cNvGrpSpPr/>
          <p:nvPr/>
        </p:nvGrpSpPr>
        <p:grpSpPr>
          <a:xfrm>
            <a:off x="10141478" y="280912"/>
            <a:ext cx="7149043" cy="5094479"/>
            <a:chOff x="0" y="0"/>
            <a:chExt cx="7149041" cy="5094477"/>
          </a:xfrm>
        </p:grpSpPr>
        <p:sp>
          <p:nvSpPr>
            <p:cNvPr id="280" name="TextBox 5"/>
            <p:cNvSpPr txBox="1"/>
            <p:nvPr/>
          </p:nvSpPr>
          <p:spPr>
            <a:xfrm>
              <a:off x="464" y="0"/>
              <a:ext cx="7148578" cy="15176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>
                <a:lnSpc>
                  <a:spcPts val="6000"/>
                </a:lnSpc>
                <a:defRPr spc="252" sz="5000">
                  <a:solidFill>
                    <a:srgbClr val="FFFFFF"/>
                  </a:solidFill>
                  <a:latin typeface="Norwester Bold"/>
                  <a:ea typeface="Norwester Bold"/>
                  <a:cs typeface="Norwester Bold"/>
                  <a:sym typeface="Norwester Bold"/>
                </a:defRPr>
              </a:lvl1pPr>
            </a:lstStyle>
            <a:p>
              <a:pPr/>
              <a:r>
                <a:t>ACTIVIDADE DOCENTE </a:t>
              </a:r>
            </a:p>
          </p:txBody>
        </p:sp>
        <p:sp>
          <p:nvSpPr>
            <p:cNvPr id="281" name="TextBox 6"/>
            <p:cNvSpPr txBox="1"/>
            <p:nvPr/>
          </p:nvSpPr>
          <p:spPr>
            <a:xfrm>
              <a:off x="0" y="1112779"/>
              <a:ext cx="7145936" cy="39816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just">
                <a:lnSpc>
                  <a:spcPts val="3500"/>
                </a:lnSpc>
                <a:defRPr sz="2400">
                  <a:solidFill>
                    <a:srgbClr val="00E091"/>
                  </a:solidFill>
                  <a:latin typeface="Roboto"/>
                  <a:ea typeface="Roboto"/>
                  <a:cs typeface="Roboto"/>
                  <a:sym typeface="Roboto"/>
                </a:defRPr>
              </a:lvl1pPr>
            </a:lstStyle>
            <a:p>
              <a:pPr/>
              <a:r>
                <a:t>Professor da Faculdade de Direito da Universidade de Coimbra (FDUC) onde tem vindo a leccionar, diversas unidades curriculares nas áreas Direito Administrativo III, Direito Administrativo I e II, Direito Fiscal, Contratos Públicos, Direito do Emprego Público, Parcerias Público-Privadas, Direito Público I, Administração da Escassez, Direito Administrativo da Escassez em vários Mestrados e Doutoramentos.</a:t>
              </a:r>
            </a:p>
          </p:txBody>
        </p:sp>
        <p:sp>
          <p:nvSpPr>
            <p:cNvPr id="282" name="AutoShape 7"/>
            <p:cNvSpPr/>
            <p:nvPr/>
          </p:nvSpPr>
          <p:spPr>
            <a:xfrm rot="16200000">
              <a:off x="3559555" y="-2602977"/>
              <a:ext cx="27292" cy="7145472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  <p:grpSp>
        <p:nvGrpSpPr>
          <p:cNvPr id="287" name="Group 8"/>
          <p:cNvGrpSpPr/>
          <p:nvPr/>
        </p:nvGrpSpPr>
        <p:grpSpPr>
          <a:xfrm>
            <a:off x="765926" y="5393590"/>
            <a:ext cx="7548518" cy="4623436"/>
            <a:chOff x="0" y="0"/>
            <a:chExt cx="7548516" cy="4623435"/>
          </a:xfrm>
        </p:grpSpPr>
        <p:sp>
          <p:nvSpPr>
            <p:cNvPr id="284" name="TextBox 9"/>
            <p:cNvSpPr txBox="1"/>
            <p:nvPr/>
          </p:nvSpPr>
          <p:spPr>
            <a:xfrm>
              <a:off x="490" y="0"/>
              <a:ext cx="7548027" cy="159498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>
                <a:lnSpc>
                  <a:spcPts val="6300"/>
                </a:lnSpc>
                <a:defRPr spc="266" sz="5300">
                  <a:solidFill>
                    <a:srgbClr val="FFFFFF"/>
                  </a:solidFill>
                  <a:latin typeface="Norwester Bold"/>
                  <a:ea typeface="Norwester Bold"/>
                  <a:cs typeface="Norwester Bold"/>
                  <a:sym typeface="Norwester Bold"/>
                </a:defRPr>
              </a:lvl1pPr>
            </a:lstStyle>
            <a:p>
              <a:pPr/>
              <a:r>
                <a:t> PROF. DR. LICÍNIO LOPES </a:t>
              </a:r>
            </a:p>
          </p:txBody>
        </p:sp>
        <p:sp>
          <p:nvSpPr>
            <p:cNvPr id="285" name="TextBox 10"/>
            <p:cNvSpPr txBox="1"/>
            <p:nvPr/>
          </p:nvSpPr>
          <p:spPr>
            <a:xfrm>
              <a:off x="0" y="1185296"/>
              <a:ext cx="7545238" cy="34381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just">
                <a:lnSpc>
                  <a:spcPts val="3400"/>
                </a:lnSpc>
                <a:defRPr sz="2400">
                  <a:solidFill>
                    <a:srgbClr val="00E091"/>
                  </a:solidFill>
                  <a:latin typeface="Roboto"/>
                  <a:ea typeface="Roboto"/>
                  <a:cs typeface="Roboto"/>
                  <a:sym typeface="Roboto"/>
                </a:defRPr>
              </a:lvl1pPr>
            </a:lstStyle>
            <a:p>
              <a:pPr/>
              <a:r>
                <a:t>Entre outros cargos  foi membro do Conselho Superior dos Tribunais Administrativos e Fiscais; membro da Comissão de Revisão do Código dos Contratos Públicos (CCP); Coordenador da Comissão Mista para a criação, acompanhamento e implementação dos Hospitais S.A.; Chefe de Gabinete no Ministério da Saúde e Membro de júris de concursos de exames  no Centro de Estudos Judiciários (CEJ), desde  2004.</a:t>
              </a:r>
            </a:p>
          </p:txBody>
        </p:sp>
        <p:sp>
          <p:nvSpPr>
            <p:cNvPr id="286" name="AutoShape 11"/>
            <p:cNvSpPr/>
            <p:nvPr/>
          </p:nvSpPr>
          <p:spPr>
            <a:xfrm rot="16200000">
              <a:off x="3758456" y="-2748427"/>
              <a:ext cx="28817" cy="7544749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  <p:pic>
        <p:nvPicPr>
          <p:cNvPr id="288" name="Picture 12" descr="Picture 12"/>
          <p:cNvPicPr>
            <a:picLocks noChangeAspect="1"/>
          </p:cNvPicPr>
          <p:nvPr/>
        </p:nvPicPr>
        <p:blipFill>
          <a:blip r:embed="rId4">
            <a:extLst/>
          </a:blip>
          <a:srcRect l="0" t="15412" r="0" b="76"/>
          <a:stretch>
            <a:fillRect/>
          </a:stretch>
        </p:blipFill>
        <p:spPr>
          <a:xfrm>
            <a:off x="9144000" y="5143499"/>
            <a:ext cx="9144000" cy="51435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89" name="Picture 13" descr="Picture 13"/>
          <p:cNvPicPr>
            <a:picLocks noChangeAspect="1"/>
          </p:cNvPicPr>
          <p:nvPr/>
        </p:nvPicPr>
        <p:blipFill>
          <a:blip r:embed="rId5">
            <a:extLst/>
          </a:blip>
          <a:srcRect l="0" t="0" r="0" b="424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90" name="Picture 14" descr="Picture 14"/>
          <p:cNvPicPr>
            <a:picLocks noChangeAspect="1"/>
          </p:cNvPicPr>
          <p:nvPr/>
        </p:nvPicPr>
        <p:blipFill>
          <a:blip r:embed="rId4">
            <a:extLst/>
          </a:blip>
          <a:srcRect l="0" t="15412" r="0" b="76"/>
          <a:stretch>
            <a:fillRect/>
          </a:stretch>
        </p:blipFill>
        <p:spPr>
          <a:xfrm>
            <a:off x="9298591" y="5812059"/>
            <a:ext cx="9144001" cy="51435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1" name="Picture 15" descr="Picture 15"/>
          <p:cNvPicPr>
            <a:picLocks noChangeAspect="1"/>
          </p:cNvPicPr>
          <p:nvPr/>
        </p:nvPicPr>
        <p:blipFill>
          <a:blip r:embed="rId6">
            <a:extLst/>
          </a:blip>
          <a:srcRect l="11423" t="0" r="11423" b="0"/>
          <a:stretch>
            <a:fillRect/>
          </a:stretch>
        </p:blipFill>
        <p:spPr>
          <a:xfrm>
            <a:off x="9143999" y="5143500"/>
            <a:ext cx="9144002" cy="597383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1827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3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rcRect l="0" t="6375" r="0" b="6375"/>
          <a:stretch>
            <a:fillRect/>
          </a:stretch>
        </p:blipFill>
        <p:spPr>
          <a:xfrm>
            <a:off x="-309182" y="-351597"/>
            <a:ext cx="9453182" cy="5495098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Picture 3" descr="Picture 3"/>
          <p:cNvPicPr>
            <a:picLocks noChangeAspect="1"/>
          </p:cNvPicPr>
          <p:nvPr/>
        </p:nvPicPr>
        <p:blipFill>
          <a:blip r:embed="rId3">
            <a:extLst/>
          </a:blip>
          <a:srcRect l="0" t="6375" r="0" b="6375"/>
          <a:stretch>
            <a:fillRect/>
          </a:stretch>
        </p:blipFill>
        <p:spPr>
          <a:xfrm>
            <a:off x="9144000" y="5143499"/>
            <a:ext cx="9453182" cy="549509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98" name="Group 4"/>
          <p:cNvGrpSpPr/>
          <p:nvPr/>
        </p:nvGrpSpPr>
        <p:grpSpPr>
          <a:xfrm>
            <a:off x="10110259" y="280912"/>
            <a:ext cx="7149042" cy="4649979"/>
            <a:chOff x="0" y="0"/>
            <a:chExt cx="7149041" cy="4649977"/>
          </a:xfrm>
        </p:grpSpPr>
        <p:sp>
          <p:nvSpPr>
            <p:cNvPr id="295" name="TextBox 5"/>
            <p:cNvSpPr txBox="1"/>
            <p:nvPr/>
          </p:nvSpPr>
          <p:spPr>
            <a:xfrm>
              <a:off x="464" y="0"/>
              <a:ext cx="7148578" cy="15176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>
                <a:lnSpc>
                  <a:spcPts val="6000"/>
                </a:lnSpc>
                <a:defRPr spc="252" sz="5000">
                  <a:solidFill>
                    <a:srgbClr val="FFFFFF"/>
                  </a:solidFill>
                  <a:latin typeface="Norwester Bold"/>
                  <a:ea typeface="Norwester Bold"/>
                  <a:cs typeface="Norwester Bold"/>
                  <a:sym typeface="Norwester Bold"/>
                </a:defRPr>
              </a:lvl1pPr>
            </a:lstStyle>
            <a:p>
              <a:pPr/>
              <a:r>
                <a:t>ACTIVIDADE DOCENTE </a:t>
              </a:r>
            </a:p>
          </p:txBody>
        </p:sp>
        <p:sp>
          <p:nvSpPr>
            <p:cNvPr id="296" name="TextBox 6"/>
            <p:cNvSpPr txBox="1"/>
            <p:nvPr/>
          </p:nvSpPr>
          <p:spPr>
            <a:xfrm>
              <a:off x="0" y="1112779"/>
              <a:ext cx="7145936" cy="35371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just">
                <a:lnSpc>
                  <a:spcPts val="3500"/>
                </a:lnSpc>
                <a:defRPr sz="2400">
                  <a:solidFill>
                    <a:srgbClr val="00E091"/>
                  </a:solidFill>
                  <a:latin typeface="Roboto"/>
                  <a:ea typeface="Roboto"/>
                  <a:cs typeface="Roboto"/>
                  <a:sym typeface="Roboto"/>
                </a:defRPr>
              </a:lvl1pPr>
            </a:lstStyle>
            <a:p>
              <a:pPr/>
              <a:r>
                <a:t>Marcelo Delgado é licenciado em Direito e tem uma Pós-Graduação em Direito do Ordenamento do Território, do Urbanismo e do Ambiente. No plano académico, foi docente no Mestrado em Engenharia e Planeamento Municipal, na Universidade de Trás-os-Montes e Alto Douro (UTAD), formador no Centro de Estudos e Formação Autárquica, e docente no Instituto de Gestão e Administração Pública (IGAP).</a:t>
              </a:r>
            </a:p>
          </p:txBody>
        </p:sp>
        <p:sp>
          <p:nvSpPr>
            <p:cNvPr id="297" name="AutoShape 7"/>
            <p:cNvSpPr/>
            <p:nvPr/>
          </p:nvSpPr>
          <p:spPr>
            <a:xfrm rot="16200000">
              <a:off x="3559555" y="-2602977"/>
              <a:ext cx="27292" cy="7145472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  <p:grpSp>
        <p:nvGrpSpPr>
          <p:cNvPr id="302" name="Group 8"/>
          <p:cNvGrpSpPr/>
          <p:nvPr/>
        </p:nvGrpSpPr>
        <p:grpSpPr>
          <a:xfrm>
            <a:off x="765926" y="5373061"/>
            <a:ext cx="7583877" cy="4636366"/>
            <a:chOff x="0" y="0"/>
            <a:chExt cx="7583875" cy="4636364"/>
          </a:xfrm>
        </p:grpSpPr>
        <p:sp>
          <p:nvSpPr>
            <p:cNvPr id="299" name="TextBox 9"/>
            <p:cNvSpPr txBox="1"/>
            <p:nvPr/>
          </p:nvSpPr>
          <p:spPr>
            <a:xfrm>
              <a:off x="492" y="0"/>
              <a:ext cx="7583384" cy="16178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>
                <a:lnSpc>
                  <a:spcPts val="6400"/>
                </a:lnSpc>
                <a:defRPr spc="267" sz="5300">
                  <a:solidFill>
                    <a:srgbClr val="FFFFFF"/>
                  </a:solidFill>
                  <a:latin typeface="Norwester Bold"/>
                  <a:ea typeface="Norwester Bold"/>
                  <a:cs typeface="Norwester Bold"/>
                  <a:sym typeface="Norwester Bold"/>
                </a:defRPr>
              </a:lvl1pPr>
            </a:lstStyle>
            <a:p>
              <a:pPr/>
              <a:r>
                <a:t> DR. MARCELO DELGADO</a:t>
              </a:r>
            </a:p>
          </p:txBody>
        </p:sp>
        <p:sp>
          <p:nvSpPr>
            <p:cNvPr id="300" name="TextBox 10"/>
            <p:cNvSpPr txBox="1"/>
            <p:nvPr/>
          </p:nvSpPr>
          <p:spPr>
            <a:xfrm>
              <a:off x="0" y="1198226"/>
              <a:ext cx="7580582" cy="34381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just">
                <a:lnSpc>
                  <a:spcPts val="3400"/>
                </a:lnSpc>
                <a:defRPr sz="2400">
                  <a:solidFill>
                    <a:srgbClr val="00E091"/>
                  </a:solidFill>
                  <a:latin typeface="Roboto"/>
                  <a:ea typeface="Roboto"/>
                  <a:cs typeface="Roboto"/>
                  <a:sym typeface="Roboto"/>
                </a:defRPr>
              </a:lvl1pPr>
            </a:lstStyle>
            <a:p>
              <a:pPr/>
              <a:r>
                <a:t>Exerceu cargos de  destaque, como profissional e cidadão, entre os quais, Inspetor Superior da Inspeção Geral da Administração Local (IGAL), Chefe da Divisão de Administração e Finanças, Diretor de Departamento de Coordenação Geral, Diretor do Departamento de Desenvolvimento Económico e Ordenamento Território, Presidente da Assembleia Geral da Associação  dos Trabalhadores  da Administração Local (ATAM).</a:t>
              </a:r>
            </a:p>
          </p:txBody>
        </p:sp>
        <p:sp>
          <p:nvSpPr>
            <p:cNvPr id="301" name="AutoShape 11"/>
            <p:cNvSpPr/>
            <p:nvPr/>
          </p:nvSpPr>
          <p:spPr>
            <a:xfrm rot="16200000">
              <a:off x="3776062" y="-2754158"/>
              <a:ext cx="28952" cy="7580090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  <p:pic>
        <p:nvPicPr>
          <p:cNvPr id="303" name="Picture 12" descr="Picture 12"/>
          <p:cNvPicPr>
            <a:picLocks noChangeAspect="1"/>
          </p:cNvPicPr>
          <p:nvPr/>
        </p:nvPicPr>
        <p:blipFill>
          <a:blip r:embed="rId4">
            <a:extLst/>
          </a:blip>
          <a:srcRect l="0" t="15412" r="0" b="76"/>
          <a:stretch>
            <a:fillRect/>
          </a:stretch>
        </p:blipFill>
        <p:spPr>
          <a:xfrm>
            <a:off x="9144000" y="5143499"/>
            <a:ext cx="9144000" cy="5143502"/>
          </a:xfrm>
          <a:prstGeom prst="rect">
            <a:avLst/>
          </a:prstGeom>
          <a:ln w="12700">
            <a:miter lim="400000"/>
          </a:ln>
        </p:spPr>
      </p:pic>
      <p:pic>
        <p:nvPicPr>
          <p:cNvPr id="304" name="Picture 13" descr="Picture 13"/>
          <p:cNvPicPr>
            <a:picLocks noChangeAspect="1"/>
          </p:cNvPicPr>
          <p:nvPr/>
        </p:nvPicPr>
        <p:blipFill>
          <a:blip r:embed="rId5">
            <a:extLst/>
          </a:blip>
          <a:srcRect l="0" t="20052" r="0" b="3355"/>
          <a:stretch>
            <a:fillRect/>
          </a:stretch>
        </p:blipFill>
        <p:spPr>
          <a:xfrm>
            <a:off x="-28271" y="0"/>
            <a:ext cx="9172272" cy="51435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